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28"/>
  </p:notesMasterIdLst>
  <p:sldIdLst>
    <p:sldId id="283" r:id="rId3"/>
    <p:sldId id="297" r:id="rId4"/>
    <p:sldId id="322" r:id="rId5"/>
    <p:sldId id="299" r:id="rId6"/>
    <p:sldId id="317" r:id="rId7"/>
    <p:sldId id="284" r:id="rId8"/>
    <p:sldId id="319" r:id="rId9"/>
    <p:sldId id="321" r:id="rId10"/>
    <p:sldId id="318" r:id="rId11"/>
    <p:sldId id="323" r:id="rId12"/>
    <p:sldId id="324" r:id="rId13"/>
    <p:sldId id="325" r:id="rId14"/>
    <p:sldId id="326" r:id="rId15"/>
    <p:sldId id="327" r:id="rId16"/>
    <p:sldId id="328" r:id="rId17"/>
    <p:sldId id="329" r:id="rId18"/>
    <p:sldId id="302" r:id="rId19"/>
    <p:sldId id="336" r:id="rId20"/>
    <p:sldId id="313" r:id="rId21"/>
    <p:sldId id="330" r:id="rId22"/>
    <p:sldId id="331" r:id="rId23"/>
    <p:sldId id="332" r:id="rId24"/>
    <p:sldId id="333" r:id="rId25"/>
    <p:sldId id="334" r:id="rId26"/>
    <p:sldId id="335" r:id="rId27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988F"/>
    <a:srgbClr val="7F7F7F"/>
    <a:srgbClr val="B5CAE5"/>
    <a:srgbClr val="6D9ED2"/>
    <a:srgbClr val="B3D6CA"/>
    <a:srgbClr val="85A0AB"/>
    <a:srgbClr val="C3DED5"/>
    <a:srgbClr val="6572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37" autoAdjust="0"/>
    <p:restoredTop sz="88342" autoAdjust="0"/>
  </p:normalViewPr>
  <p:slideViewPr>
    <p:cSldViewPr snapToGrid="0">
      <p:cViewPr varScale="1">
        <p:scale>
          <a:sx n="60" d="100"/>
          <a:sy n="60" d="100"/>
        </p:scale>
        <p:origin x="771" y="2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B21F41-A93E-4D3C-8120-63B17F2463DB}" type="datetimeFigureOut">
              <a:rPr lang="zh-CN" altLang="en-US" smtClean="0"/>
              <a:pPr/>
              <a:t>2020/5/7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ED2B4-1C8E-4590-A558-0F608599CC0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925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ED2B4-1C8E-4590-A558-0F608599CC0C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918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95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5027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3764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4361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9220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7D503-FAC2-446F-94D4-0B9973DD4BF1}" type="datetimeFigureOut">
              <a:rPr lang="zh-CN" altLang="en-US" smtClean="0"/>
              <a:pPr/>
              <a:t>2020/5/7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07FA-B3A2-40A8-90FC-2A84D419E2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9768927"/>
      </p:ext>
    </p:extLst>
  </p:cSld>
  <p:clrMapOvr>
    <a:masterClrMapping/>
  </p:clrMapOvr>
  <p:transition spd="slow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7D503-FAC2-446F-94D4-0B9973DD4BF1}" type="datetimeFigureOut">
              <a:rPr lang="zh-CN" altLang="en-US" smtClean="0"/>
              <a:pPr/>
              <a:t>2020/5/7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07FA-B3A2-40A8-90FC-2A84D419E2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413184"/>
      </p:ext>
    </p:extLst>
  </p:cSld>
  <p:clrMapOvr>
    <a:masterClrMapping/>
  </p:clrMapOvr>
  <p:transition spd="slow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7D503-FAC2-446F-94D4-0B9973DD4BF1}" type="datetimeFigureOut">
              <a:rPr lang="zh-CN" altLang="en-US" smtClean="0"/>
              <a:pPr/>
              <a:t>2020/5/7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07FA-B3A2-40A8-90FC-2A84D419E2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07249"/>
      </p:ext>
    </p:extLst>
  </p:cSld>
  <p:clrMapOvr>
    <a:masterClrMapping/>
  </p:clrMapOvr>
  <p:transition spd="slow"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9210182"/>
      </p:ext>
    </p:extLst>
  </p:cSld>
  <p:clrMapOvr>
    <a:masterClrMapping/>
  </p:clrMapOvr>
  <p:transition spd="slow"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7D503-FAC2-446F-94D4-0B9973DD4BF1}" type="datetimeFigureOut">
              <a:rPr lang="zh-CN" altLang="en-US" smtClean="0"/>
              <a:pPr/>
              <a:t>2020/5/7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07FA-B3A2-40A8-90FC-2A84D419E2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471988"/>
      </p:ext>
    </p:extLst>
  </p:cSld>
  <p:clrMapOvr>
    <a:masterClrMapping/>
  </p:clrMapOvr>
  <p:transition spd="slow"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10358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7D503-FAC2-446F-94D4-0B9973DD4BF1}" type="datetimeFigureOut">
              <a:rPr lang="zh-CN" altLang="en-US" smtClean="0"/>
              <a:pPr/>
              <a:t>2020/5/7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07FA-B3A2-40A8-90FC-2A84D419E2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359872"/>
      </p:ext>
    </p:extLst>
  </p:cSld>
  <p:clrMapOvr>
    <a:masterClrMapping/>
  </p:clrMapOvr>
  <p:transition spd="slow"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7D503-FAC2-446F-94D4-0B9973DD4BF1}" type="datetimeFigureOut">
              <a:rPr lang="zh-CN" altLang="en-US" smtClean="0"/>
              <a:pPr/>
              <a:t>2020/5/7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07FA-B3A2-40A8-90FC-2A84D419E2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254964"/>
      </p:ext>
    </p:extLst>
  </p:cSld>
  <p:clrMapOvr>
    <a:masterClrMapping/>
  </p:clrMapOvr>
  <p:transition spd="slow">
    <p:rand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10358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7D503-FAC2-446F-94D4-0B9973DD4BF1}" type="datetimeFigureOut">
              <a:rPr lang="zh-CN" altLang="en-US" smtClean="0"/>
              <a:pPr/>
              <a:t>2020/5/7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07FA-B3A2-40A8-90FC-2A84D419E2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735622"/>
      </p:ext>
    </p:extLst>
  </p:cSld>
  <p:clrMapOvr>
    <a:masterClrMapping/>
  </p:clrMapOvr>
  <p:transition spd="slow">
    <p:rand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7D503-FAC2-446F-94D4-0B9973DD4BF1}" type="datetimeFigureOut">
              <a:rPr lang="zh-CN" altLang="en-US" smtClean="0"/>
              <a:pPr/>
              <a:t>2020/5/7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07FA-B3A2-40A8-90FC-2A84D419E2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404490"/>
      </p:ext>
    </p:extLst>
  </p:cSld>
  <p:clrMapOvr>
    <a:masterClrMapping/>
  </p:clrMapOvr>
  <p:transition spd="slow"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10358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7D503-FAC2-446F-94D4-0B9973DD4BF1}" type="datetimeFigureOut">
              <a:rPr lang="zh-CN" altLang="en-US" smtClean="0"/>
              <a:pPr/>
              <a:t>2020/5/7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07FA-B3A2-40A8-90FC-2A84D419E2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6489641"/>
      </p:ext>
    </p:extLst>
  </p:cSld>
  <p:clrMapOvr>
    <a:masterClrMapping/>
  </p:clrMapOvr>
  <p:transition spd="slow">
    <p:rand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7D503-FAC2-446F-94D4-0B9973DD4BF1}" type="datetimeFigureOut">
              <a:rPr lang="zh-CN" altLang="en-US" smtClean="0"/>
              <a:pPr/>
              <a:t>2020/5/7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07FA-B3A2-40A8-90FC-2A84D419E2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518943"/>
      </p:ext>
    </p:extLst>
  </p:cSld>
  <p:clrMapOvr>
    <a:masterClrMapping/>
  </p:clrMapOvr>
  <p:transition spd="slow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7D503-FAC2-446F-94D4-0B9973DD4BF1}" type="datetimeFigureOut">
              <a:rPr lang="zh-CN" altLang="en-US" smtClean="0"/>
              <a:pPr/>
              <a:t>2020/5/7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07FA-B3A2-40A8-90FC-2A84D419E2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529359"/>
      </p:ext>
    </p:extLst>
  </p:cSld>
  <p:clrMapOvr>
    <a:masterClrMapping/>
  </p:clrMapOvr>
  <p:transition spd="slow">
    <p:rand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7D503-FAC2-446F-94D4-0B9973DD4BF1}" type="datetimeFigureOut">
              <a:rPr lang="zh-CN" altLang="en-US" smtClean="0"/>
              <a:pPr/>
              <a:t>2020/5/7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07FA-B3A2-40A8-90FC-2A84D419E2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424349"/>
      </p:ext>
    </p:extLst>
  </p:cSld>
  <p:clrMapOvr>
    <a:masterClrMapping/>
  </p:clrMapOvr>
  <p:transition spd="slow">
    <p:rand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7D503-FAC2-446F-94D4-0B9973DD4BF1}" type="datetimeFigureOut">
              <a:rPr lang="zh-CN" altLang="en-US" smtClean="0"/>
              <a:pPr/>
              <a:t>2020/5/7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07FA-B3A2-40A8-90FC-2A84D419E2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593239"/>
      </p:ext>
    </p:extLst>
  </p:cSld>
  <p:clrMapOvr>
    <a:masterClrMapping/>
  </p:clrMapOvr>
  <p:transition spd="slow">
    <p:rand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10358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7D503-FAC2-446F-94D4-0B9973DD4BF1}" type="datetimeFigureOut">
              <a:rPr lang="zh-CN" altLang="en-US" smtClean="0"/>
              <a:pPr/>
              <a:t>2020/5/7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07FA-B3A2-40A8-90FC-2A84D419E2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924186"/>
      </p:ext>
    </p:extLst>
  </p:cSld>
  <p:clrMapOvr>
    <a:masterClrMapping/>
  </p:clrMapOvr>
  <p:transition spd="slow">
    <p:random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7D503-FAC2-446F-94D4-0B9973DD4BF1}" type="datetimeFigureOut">
              <a:rPr lang="zh-CN" altLang="en-US" smtClean="0"/>
              <a:pPr/>
              <a:t>2020/5/7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07FA-B3A2-40A8-90FC-2A84D419E2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5691161"/>
      </p:ext>
    </p:extLst>
  </p:cSld>
  <p:clrMapOvr>
    <a:masterClrMapping/>
  </p:clrMapOvr>
  <p:transition spd="slow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7D503-FAC2-446F-94D4-0B9973DD4BF1}" type="datetimeFigureOut">
              <a:rPr lang="zh-CN" altLang="en-US" smtClean="0"/>
              <a:pPr/>
              <a:t>2020/5/7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07FA-B3A2-40A8-90FC-2A84D419E2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443763"/>
      </p:ext>
    </p:extLst>
  </p:cSld>
  <p:clrMapOvr>
    <a:masterClrMapping/>
  </p:clrMapOvr>
  <p:transition spd="slow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7D503-FAC2-446F-94D4-0B9973DD4BF1}" type="datetimeFigureOut">
              <a:rPr lang="zh-CN" altLang="en-US" smtClean="0"/>
              <a:pPr/>
              <a:t>2020/5/7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07FA-B3A2-40A8-90FC-2A84D419E2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084821"/>
      </p:ext>
    </p:extLst>
  </p:cSld>
  <p:clrMapOvr>
    <a:masterClrMapping/>
  </p:clrMapOvr>
  <p:transition spd="slow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7D503-FAC2-446F-94D4-0B9973DD4BF1}" type="datetimeFigureOut">
              <a:rPr lang="zh-CN" altLang="en-US" smtClean="0"/>
              <a:pPr/>
              <a:t>2020/5/7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07FA-B3A2-40A8-90FC-2A84D419E2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656869"/>
      </p:ext>
    </p:extLst>
  </p:cSld>
  <p:clrMapOvr>
    <a:masterClrMapping/>
  </p:clrMapOvr>
  <p:transition spd="slow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7D503-FAC2-446F-94D4-0B9973DD4BF1}" type="datetimeFigureOut">
              <a:rPr lang="zh-CN" altLang="en-US" smtClean="0"/>
              <a:pPr/>
              <a:t>2020/5/7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07FA-B3A2-40A8-90FC-2A84D419E2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507197"/>
      </p:ext>
    </p:extLst>
  </p:cSld>
  <p:clrMapOvr>
    <a:masterClrMapping/>
  </p:clrMapOvr>
  <p:transition spd="slow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7D503-FAC2-446F-94D4-0B9973DD4BF1}" type="datetimeFigureOut">
              <a:rPr lang="zh-CN" altLang="en-US" smtClean="0"/>
              <a:pPr/>
              <a:t>2020/5/7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07FA-B3A2-40A8-90FC-2A84D419E2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9100593"/>
      </p:ext>
    </p:extLst>
  </p:cSld>
  <p:clrMapOvr>
    <a:masterClrMapping/>
  </p:clrMapOvr>
  <p:transition spd="slow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7D503-FAC2-446F-94D4-0B9973DD4BF1}" type="datetimeFigureOut">
              <a:rPr lang="zh-CN" altLang="en-US" smtClean="0"/>
              <a:pPr/>
              <a:t>2020/5/7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07FA-B3A2-40A8-90FC-2A84D419E2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479671"/>
      </p:ext>
    </p:extLst>
  </p:cSld>
  <p:clrMapOvr>
    <a:masterClrMapping/>
  </p:clrMapOvr>
  <p:transition spd="slow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7D503-FAC2-446F-94D4-0B9973DD4BF1}" type="datetimeFigureOut">
              <a:rPr lang="zh-CN" altLang="en-US" smtClean="0"/>
              <a:pPr/>
              <a:t>2020/5/7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07FA-B3A2-40A8-90FC-2A84D419E2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496030"/>
      </p:ext>
    </p:extLst>
  </p:cSld>
  <p:clrMapOvr>
    <a:masterClrMapping/>
  </p:clrMapOvr>
  <p:transition spd="slow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27D503-FAC2-446F-94D4-0B9973DD4BF1}" type="datetimeFigureOut">
              <a:rPr lang="zh-CN" altLang="en-US" smtClean="0"/>
              <a:pPr/>
              <a:t>2020/5/7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B207FA-B3A2-40A8-90FC-2A84D419E2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862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ransition spd="slow">
    <p:random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9">
            <a:extLst>
              <a:ext uri="{FF2B5EF4-FFF2-40B4-BE49-F238E27FC236}">
                <a16:creationId xmlns:a16="http://schemas.microsoft.com/office/drawing/2014/main" id="{B208EFDB-9A90-4899-B80F-0A15A506F4D5}"/>
              </a:ext>
            </a:extLst>
          </p:cNvPr>
          <p:cNvSpPr/>
          <p:nvPr/>
        </p:nvSpPr>
        <p:spPr>
          <a:xfrm rot="10800000">
            <a:off x="-1" y="292085"/>
            <a:ext cx="5043268" cy="651931"/>
          </a:xfrm>
          <a:custGeom>
            <a:avLst/>
            <a:gdLst/>
            <a:ahLst/>
            <a:cxnLst/>
            <a:rect l="l" t="t" r="r" b="b"/>
            <a:pathLst>
              <a:path w="144016" h="869444">
                <a:moveTo>
                  <a:pt x="0" y="0"/>
                </a:moveTo>
                <a:lnTo>
                  <a:pt x="144016" y="0"/>
                </a:lnTo>
                <a:lnTo>
                  <a:pt x="144016" y="869444"/>
                </a:lnTo>
                <a:lnTo>
                  <a:pt x="0" y="869444"/>
                </a:lnTo>
                <a:close/>
              </a:path>
            </a:pathLst>
          </a:custGeom>
          <a:solidFill>
            <a:srgbClr val="019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A0FB7EE-F5CE-4DFF-AD73-AF556518F0F2}"/>
              </a:ext>
            </a:extLst>
          </p:cNvPr>
          <p:cNvSpPr/>
          <p:nvPr userDrawn="1"/>
        </p:nvSpPr>
        <p:spPr>
          <a:xfrm>
            <a:off x="-12794" y="3284806"/>
            <a:ext cx="12202347" cy="3554939"/>
          </a:xfrm>
          <a:prstGeom prst="rect">
            <a:avLst/>
          </a:prstGeom>
          <a:solidFill>
            <a:srgbClr val="019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-12794" y="31475"/>
            <a:ext cx="10515600" cy="1103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7271" y="1253330"/>
            <a:ext cx="11302218" cy="4781709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27D503-FAC2-446F-94D4-0B9973DD4BF1}" type="datetimeFigureOut">
              <a:rPr lang="zh-CN" altLang="en-US" smtClean="0"/>
              <a:pPr/>
              <a:t>2020/5/7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B207FA-B3A2-40A8-90FC-2A84D419E2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4175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ransition spd="slow">
    <p:random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>
              <a:lumMod val="95000"/>
            </a:schemeClr>
          </a:solidFill>
          <a:latin typeface="隶书" panose="02010509060101010101" pitchFamily="49" charset="-122"/>
          <a:ea typeface="隶书" panose="02010509060101010101" pitchFamily="49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夏(1)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403"/>
            <a:ext cx="12192000" cy="685719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" y="1478281"/>
            <a:ext cx="12191999" cy="4114800"/>
          </a:xfrm>
          <a:prstGeom prst="rect">
            <a:avLst/>
          </a:prstGeom>
          <a:solidFill>
            <a:srgbClr val="01988F">
              <a:alpha val="44000"/>
            </a:srgbClr>
          </a:solidFill>
          <a:ln>
            <a:solidFill>
              <a:srgbClr val="019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_3"/>
          <p:cNvSpPr/>
          <p:nvPr/>
        </p:nvSpPr>
        <p:spPr>
          <a:xfrm>
            <a:off x="3450727" y="1980185"/>
            <a:ext cx="5167747" cy="1200329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字迹-典雅楷体简体" pitchFamily="2" charset="-122"/>
                <a:ea typeface="方正字迹-典雅楷体简体" pitchFamily="2" charset="-122"/>
              </a:rPr>
              <a:t>主要内容</a:t>
            </a:r>
          </a:p>
        </p:txBody>
      </p:sp>
      <p:grpSp>
        <p:nvGrpSpPr>
          <p:cNvPr id="21" name="组合 20"/>
          <p:cNvGrpSpPr/>
          <p:nvPr/>
        </p:nvGrpSpPr>
        <p:grpSpPr>
          <a:xfrm rot="16200000">
            <a:off x="4956880" y="-331401"/>
            <a:ext cx="2175173" cy="5894267"/>
            <a:chOff x="757083" y="1950939"/>
            <a:chExt cx="4306530" cy="2936923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776747" y="1950939"/>
              <a:ext cx="0" cy="2936923"/>
            </a:xfrm>
            <a:prstGeom prst="line">
              <a:avLst/>
            </a:prstGeom>
            <a:ln w="34925">
              <a:solidFill>
                <a:srgbClr val="F4F0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757083" y="1960771"/>
              <a:ext cx="4306530" cy="0"/>
            </a:xfrm>
            <a:prstGeom prst="line">
              <a:avLst/>
            </a:prstGeom>
            <a:ln w="34925">
              <a:solidFill>
                <a:srgbClr val="F4F0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766915" y="4868198"/>
              <a:ext cx="4296698" cy="0"/>
            </a:xfrm>
            <a:prstGeom prst="line">
              <a:avLst/>
            </a:prstGeom>
            <a:ln w="34925">
              <a:solidFill>
                <a:srgbClr val="F4F0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3830955" y="3854887"/>
            <a:ext cx="4672012" cy="7330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chemeClr val="bg1"/>
                </a:solidFill>
                <a:latin typeface="方正字迹-典雅楷体简体" pitchFamily="2" charset="-122"/>
                <a:ea typeface="方正字迹-典雅楷体简体" pitchFamily="2" charset="-122"/>
              </a:rPr>
              <a:t>2019</a:t>
            </a:r>
            <a:r>
              <a:rPr lang="zh-CN" altLang="en-US" sz="3600" b="1" dirty="0">
                <a:solidFill>
                  <a:schemeClr val="bg1"/>
                </a:solidFill>
                <a:latin typeface="方正字迹-典雅楷体简体" pitchFamily="2" charset="-122"/>
                <a:ea typeface="方正字迹-典雅楷体简体" pitchFamily="2" charset="-122"/>
              </a:rPr>
              <a:t>年</a:t>
            </a:r>
            <a:r>
              <a:rPr lang="en-US" altLang="zh-CN" sz="3600" b="1" dirty="0">
                <a:solidFill>
                  <a:schemeClr val="bg1"/>
                </a:solidFill>
                <a:latin typeface="方正字迹-典雅楷体简体" pitchFamily="2" charset="-122"/>
                <a:ea typeface="方正字迹-典雅楷体简体" pitchFamily="2" charset="-122"/>
              </a:rPr>
              <a:t>5</a:t>
            </a:r>
            <a:r>
              <a:rPr lang="zh-CN" altLang="en-US" sz="3600" b="1" dirty="0">
                <a:solidFill>
                  <a:schemeClr val="bg1"/>
                </a:solidFill>
                <a:latin typeface="方正字迹-典雅楷体简体" pitchFamily="2" charset="-122"/>
                <a:ea typeface="方正字迹-典雅楷体简体" pitchFamily="2" charset="-122"/>
              </a:rPr>
              <a:t>月</a:t>
            </a:r>
            <a:r>
              <a:rPr lang="en-US" altLang="zh-CN" sz="3600" b="1" dirty="0">
                <a:solidFill>
                  <a:schemeClr val="bg1"/>
                </a:solidFill>
                <a:latin typeface="方正字迹-典雅楷体简体" pitchFamily="2" charset="-122"/>
                <a:ea typeface="方正字迹-典雅楷体简体" pitchFamily="2" charset="-122"/>
              </a:rPr>
              <a:t>7</a:t>
            </a:r>
            <a:r>
              <a:rPr lang="zh-CN" altLang="en-US" sz="3600" b="1" dirty="0">
                <a:solidFill>
                  <a:schemeClr val="bg1"/>
                </a:solidFill>
                <a:latin typeface="方正字迹-典雅楷体简体" pitchFamily="2" charset="-122"/>
                <a:ea typeface="方正字迹-典雅楷体简体" pitchFamily="2" charset="-122"/>
              </a:rPr>
              <a:t>日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86250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EEDBE5-7518-43AF-A2DC-90FD1D2A4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</a:rPr>
              <a:t>02 </a:t>
            </a:r>
            <a:r>
              <a:rPr lang="zh-CN" altLang="en-US" b="1" dirty="0">
                <a:latin typeface="Times New Roman" panose="02020603050405020304" pitchFamily="18" charset="0"/>
              </a:rPr>
              <a:t>聚类</a:t>
            </a:r>
            <a:r>
              <a:rPr lang="en-US" altLang="zh-CN" b="1" dirty="0">
                <a:latin typeface="Times New Roman" panose="02020603050405020304" pitchFamily="18" charset="0"/>
              </a:rPr>
              <a:t> — k-means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40899C-E0FB-476A-B9FD-8C30A83C5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2" name="图片 11" descr="CMPEG@%2VB1WHK7`41]CASN">
            <a:extLst>
              <a:ext uri="{FF2B5EF4-FFF2-40B4-BE49-F238E27FC236}">
                <a16:creationId xmlns:a16="http://schemas.microsoft.com/office/drawing/2014/main" id="{FA5DA00D-C732-4B97-9DA9-60BC3E940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42" y="1519959"/>
            <a:ext cx="5669258" cy="381808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93CBFA1-3784-4B89-937B-6D5FAEAB5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1463906"/>
            <a:ext cx="5669258" cy="387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63159"/>
      </p:ext>
    </p:extLst>
  </p:cSld>
  <p:clrMapOvr>
    <a:masterClrMapping/>
  </p:clrMapOvr>
  <p:transition spd="slow"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EEDBE5-7518-43AF-A2DC-90FD1D2A4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</a:rPr>
              <a:t>02 </a:t>
            </a:r>
            <a:r>
              <a:rPr lang="zh-CN" altLang="en-US" b="1" dirty="0">
                <a:latin typeface="Times New Roman" panose="02020603050405020304" pitchFamily="18" charset="0"/>
              </a:rPr>
              <a:t>聚类</a:t>
            </a:r>
            <a:r>
              <a:rPr lang="en-US" altLang="zh-CN" b="1" dirty="0">
                <a:latin typeface="Times New Roman" panose="02020603050405020304" pitchFamily="18" charset="0"/>
              </a:rPr>
              <a:t> — </a:t>
            </a:r>
            <a:r>
              <a:rPr lang="zh-CN" altLang="en-US" b="1" dirty="0">
                <a:latin typeface="Times New Roman" panose="02020603050405020304" pitchFamily="18" charset="0"/>
              </a:rPr>
              <a:t>层次聚类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40899C-E0FB-476A-B9FD-8C30A83C5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自底向上</a:t>
            </a:r>
            <a:endParaRPr lang="en-US" altLang="zh-CN" dirty="0"/>
          </a:p>
          <a:p>
            <a:r>
              <a:rPr lang="zh-CN" altLang="en-US" dirty="0"/>
              <a:t>自顶向下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5BE93A4-0D5D-4213-88F3-EA404DAF2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831" y="1253330"/>
            <a:ext cx="5869898" cy="4554831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78146643-A3C5-4D50-B3BD-6D0060CED2B0}"/>
              </a:ext>
            </a:extLst>
          </p:cNvPr>
          <p:cNvSpPr/>
          <p:nvPr/>
        </p:nvSpPr>
        <p:spPr>
          <a:xfrm>
            <a:off x="944880" y="3230880"/>
            <a:ext cx="175260" cy="198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0AFCE71-D0AA-4AA3-9AD0-EC85575BC171}"/>
              </a:ext>
            </a:extLst>
          </p:cNvPr>
          <p:cNvSpPr/>
          <p:nvPr/>
        </p:nvSpPr>
        <p:spPr>
          <a:xfrm>
            <a:off x="1282211" y="3083850"/>
            <a:ext cx="175260" cy="198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351ACB3-A59C-4224-97B0-A44135CEB81C}"/>
              </a:ext>
            </a:extLst>
          </p:cNvPr>
          <p:cNvSpPr/>
          <p:nvPr/>
        </p:nvSpPr>
        <p:spPr>
          <a:xfrm>
            <a:off x="1970062" y="3172605"/>
            <a:ext cx="175260" cy="198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FD78A1A0-1001-4630-80AB-3BB5FE4723CF}"/>
              </a:ext>
            </a:extLst>
          </p:cNvPr>
          <p:cNvSpPr/>
          <p:nvPr/>
        </p:nvSpPr>
        <p:spPr>
          <a:xfrm>
            <a:off x="1711275" y="3332625"/>
            <a:ext cx="175260" cy="198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E47E8E2-10A8-4472-80B6-D96C75E73BCD}"/>
              </a:ext>
            </a:extLst>
          </p:cNvPr>
          <p:cNvSpPr/>
          <p:nvPr/>
        </p:nvSpPr>
        <p:spPr>
          <a:xfrm>
            <a:off x="1970061" y="3520140"/>
            <a:ext cx="175260" cy="198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DBECBBF-770C-4942-893D-8EAA86B0233E}"/>
              </a:ext>
            </a:extLst>
          </p:cNvPr>
          <p:cNvSpPr/>
          <p:nvPr/>
        </p:nvSpPr>
        <p:spPr>
          <a:xfrm>
            <a:off x="1209527" y="3476971"/>
            <a:ext cx="175260" cy="198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0AE30A0-CB9A-420E-A2FD-BAD6082C7F8F}"/>
              </a:ext>
            </a:extLst>
          </p:cNvPr>
          <p:cNvSpPr/>
          <p:nvPr/>
        </p:nvSpPr>
        <p:spPr>
          <a:xfrm>
            <a:off x="784860" y="2743200"/>
            <a:ext cx="1630680" cy="1371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16911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1" grpId="0" animBg="1"/>
      <p:bldP spid="14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EEDBE5-7518-43AF-A2DC-90FD1D2A4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</a:rPr>
              <a:t>02 </a:t>
            </a:r>
            <a:r>
              <a:rPr lang="zh-CN" altLang="en-US" b="1" dirty="0">
                <a:latin typeface="Times New Roman" panose="02020603050405020304" pitchFamily="18" charset="0"/>
              </a:rPr>
              <a:t>聚类</a:t>
            </a:r>
            <a:r>
              <a:rPr lang="en-US" altLang="zh-CN" b="1" dirty="0">
                <a:latin typeface="Times New Roman" panose="02020603050405020304" pitchFamily="18" charset="0"/>
              </a:rPr>
              <a:t> — </a:t>
            </a:r>
            <a:r>
              <a:rPr lang="zh-CN" altLang="en-US" b="1" dirty="0">
                <a:latin typeface="Times New Roman" panose="02020603050405020304" pitchFamily="18" charset="0"/>
              </a:rPr>
              <a:t>层次聚类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40899C-E0FB-476A-B9FD-8C30A83C5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自底向上</a:t>
            </a:r>
            <a:endParaRPr lang="en-US" altLang="zh-CN" dirty="0"/>
          </a:p>
          <a:p>
            <a:r>
              <a:rPr lang="zh-CN" altLang="en-US" dirty="0"/>
              <a:t>自顶向下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5BE93A4-0D5D-4213-88F3-EA404DAF2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831" y="1253330"/>
            <a:ext cx="5869898" cy="4554831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78146643-A3C5-4D50-B3BD-6D0060CED2B0}"/>
              </a:ext>
            </a:extLst>
          </p:cNvPr>
          <p:cNvSpPr/>
          <p:nvPr/>
        </p:nvSpPr>
        <p:spPr>
          <a:xfrm>
            <a:off x="944880" y="3230880"/>
            <a:ext cx="175260" cy="198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0AFCE71-D0AA-4AA3-9AD0-EC85575BC171}"/>
              </a:ext>
            </a:extLst>
          </p:cNvPr>
          <p:cNvSpPr/>
          <p:nvPr/>
        </p:nvSpPr>
        <p:spPr>
          <a:xfrm>
            <a:off x="1282211" y="3083850"/>
            <a:ext cx="175260" cy="198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351ACB3-A59C-4224-97B0-A44135CEB81C}"/>
              </a:ext>
            </a:extLst>
          </p:cNvPr>
          <p:cNvSpPr/>
          <p:nvPr/>
        </p:nvSpPr>
        <p:spPr>
          <a:xfrm>
            <a:off x="1970062" y="3172605"/>
            <a:ext cx="175260" cy="1981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FD78A1A0-1001-4630-80AB-3BB5FE4723CF}"/>
              </a:ext>
            </a:extLst>
          </p:cNvPr>
          <p:cNvSpPr/>
          <p:nvPr/>
        </p:nvSpPr>
        <p:spPr>
          <a:xfrm>
            <a:off x="1711275" y="3332625"/>
            <a:ext cx="175260" cy="198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E47E8E2-10A8-4472-80B6-D96C75E73BCD}"/>
              </a:ext>
            </a:extLst>
          </p:cNvPr>
          <p:cNvSpPr/>
          <p:nvPr/>
        </p:nvSpPr>
        <p:spPr>
          <a:xfrm>
            <a:off x="1970061" y="3520140"/>
            <a:ext cx="175260" cy="198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DBECBBF-770C-4942-893D-8EAA86B0233E}"/>
              </a:ext>
            </a:extLst>
          </p:cNvPr>
          <p:cNvSpPr/>
          <p:nvPr/>
        </p:nvSpPr>
        <p:spPr>
          <a:xfrm>
            <a:off x="1209527" y="3476971"/>
            <a:ext cx="175260" cy="198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9DC6BF86-0FE6-4DE6-BFC2-C70CEDAB4825}"/>
              </a:ext>
            </a:extLst>
          </p:cNvPr>
          <p:cNvSpPr/>
          <p:nvPr/>
        </p:nvSpPr>
        <p:spPr>
          <a:xfrm>
            <a:off x="773723" y="2946400"/>
            <a:ext cx="1477108" cy="1141046"/>
          </a:xfrm>
          <a:custGeom>
            <a:avLst/>
            <a:gdLst>
              <a:gd name="connsiteX0" fmla="*/ 0 w 1477108"/>
              <a:gd name="connsiteY0" fmla="*/ 226646 h 1141046"/>
              <a:gd name="connsiteX1" fmla="*/ 46892 w 1477108"/>
              <a:gd name="connsiteY1" fmla="*/ 211015 h 1141046"/>
              <a:gd name="connsiteX2" fmla="*/ 109415 w 1477108"/>
              <a:gd name="connsiteY2" fmla="*/ 179754 h 1141046"/>
              <a:gd name="connsiteX3" fmla="*/ 164123 w 1477108"/>
              <a:gd name="connsiteY3" fmla="*/ 164123 h 1141046"/>
              <a:gd name="connsiteX4" fmla="*/ 234462 w 1477108"/>
              <a:gd name="connsiteY4" fmla="*/ 125046 h 1141046"/>
              <a:gd name="connsiteX5" fmla="*/ 273539 w 1477108"/>
              <a:gd name="connsiteY5" fmla="*/ 117231 h 1141046"/>
              <a:gd name="connsiteX6" fmla="*/ 343877 w 1477108"/>
              <a:gd name="connsiteY6" fmla="*/ 93785 h 1141046"/>
              <a:gd name="connsiteX7" fmla="*/ 375139 w 1477108"/>
              <a:gd name="connsiteY7" fmla="*/ 78154 h 1141046"/>
              <a:gd name="connsiteX8" fmla="*/ 406400 w 1477108"/>
              <a:gd name="connsiteY8" fmla="*/ 70338 h 1141046"/>
              <a:gd name="connsiteX9" fmla="*/ 468923 w 1477108"/>
              <a:gd name="connsiteY9" fmla="*/ 46892 h 1141046"/>
              <a:gd name="connsiteX10" fmla="*/ 523631 w 1477108"/>
              <a:gd name="connsiteY10" fmla="*/ 31262 h 1141046"/>
              <a:gd name="connsiteX11" fmla="*/ 586154 w 1477108"/>
              <a:gd name="connsiteY11" fmla="*/ 7815 h 1141046"/>
              <a:gd name="connsiteX12" fmla="*/ 640862 w 1477108"/>
              <a:gd name="connsiteY12" fmla="*/ 0 h 1141046"/>
              <a:gd name="connsiteX13" fmla="*/ 789354 w 1477108"/>
              <a:gd name="connsiteY13" fmla="*/ 7815 h 1141046"/>
              <a:gd name="connsiteX14" fmla="*/ 804985 w 1477108"/>
              <a:gd name="connsiteY14" fmla="*/ 31262 h 1141046"/>
              <a:gd name="connsiteX15" fmla="*/ 859692 w 1477108"/>
              <a:gd name="connsiteY15" fmla="*/ 54708 h 1141046"/>
              <a:gd name="connsiteX16" fmla="*/ 883139 w 1477108"/>
              <a:gd name="connsiteY16" fmla="*/ 85969 h 1141046"/>
              <a:gd name="connsiteX17" fmla="*/ 906585 w 1477108"/>
              <a:gd name="connsiteY17" fmla="*/ 93785 h 1141046"/>
              <a:gd name="connsiteX18" fmla="*/ 937846 w 1477108"/>
              <a:gd name="connsiteY18" fmla="*/ 148492 h 1141046"/>
              <a:gd name="connsiteX19" fmla="*/ 945662 w 1477108"/>
              <a:gd name="connsiteY19" fmla="*/ 171938 h 1141046"/>
              <a:gd name="connsiteX20" fmla="*/ 969108 w 1477108"/>
              <a:gd name="connsiteY20" fmla="*/ 187569 h 1141046"/>
              <a:gd name="connsiteX21" fmla="*/ 976923 w 1477108"/>
              <a:gd name="connsiteY21" fmla="*/ 211015 h 1141046"/>
              <a:gd name="connsiteX22" fmla="*/ 1023815 w 1477108"/>
              <a:gd name="connsiteY22" fmla="*/ 250092 h 1141046"/>
              <a:gd name="connsiteX23" fmla="*/ 1062892 w 1477108"/>
              <a:gd name="connsiteY23" fmla="*/ 281354 h 1141046"/>
              <a:gd name="connsiteX24" fmla="*/ 1109785 w 1477108"/>
              <a:gd name="connsiteY24" fmla="*/ 312615 h 1141046"/>
              <a:gd name="connsiteX25" fmla="*/ 1133231 w 1477108"/>
              <a:gd name="connsiteY25" fmla="*/ 343877 h 1141046"/>
              <a:gd name="connsiteX26" fmla="*/ 1156677 w 1477108"/>
              <a:gd name="connsiteY26" fmla="*/ 351692 h 1141046"/>
              <a:gd name="connsiteX27" fmla="*/ 1211385 w 1477108"/>
              <a:gd name="connsiteY27" fmla="*/ 375138 h 1141046"/>
              <a:gd name="connsiteX28" fmla="*/ 1227015 w 1477108"/>
              <a:gd name="connsiteY28" fmla="*/ 398585 h 1141046"/>
              <a:gd name="connsiteX29" fmla="*/ 1273908 w 1477108"/>
              <a:gd name="connsiteY29" fmla="*/ 422031 h 1141046"/>
              <a:gd name="connsiteX30" fmla="*/ 1312985 w 1477108"/>
              <a:gd name="connsiteY30" fmla="*/ 468923 h 1141046"/>
              <a:gd name="connsiteX31" fmla="*/ 1336431 w 1477108"/>
              <a:gd name="connsiteY31" fmla="*/ 492369 h 1141046"/>
              <a:gd name="connsiteX32" fmla="*/ 1383323 w 1477108"/>
              <a:gd name="connsiteY32" fmla="*/ 523631 h 1141046"/>
              <a:gd name="connsiteX33" fmla="*/ 1430215 w 1477108"/>
              <a:gd name="connsiteY33" fmla="*/ 562708 h 1141046"/>
              <a:gd name="connsiteX34" fmla="*/ 1453662 w 1477108"/>
              <a:gd name="connsiteY34" fmla="*/ 617415 h 1141046"/>
              <a:gd name="connsiteX35" fmla="*/ 1477108 w 1477108"/>
              <a:gd name="connsiteY35" fmla="*/ 695569 h 1141046"/>
              <a:gd name="connsiteX36" fmla="*/ 1469292 w 1477108"/>
              <a:gd name="connsiteY36" fmla="*/ 898769 h 1141046"/>
              <a:gd name="connsiteX37" fmla="*/ 1453662 w 1477108"/>
              <a:gd name="connsiteY37" fmla="*/ 930031 h 1141046"/>
              <a:gd name="connsiteX38" fmla="*/ 1430215 w 1477108"/>
              <a:gd name="connsiteY38" fmla="*/ 992554 h 1141046"/>
              <a:gd name="connsiteX39" fmla="*/ 1367692 w 1477108"/>
              <a:gd name="connsiteY39" fmla="*/ 1047262 h 1141046"/>
              <a:gd name="connsiteX40" fmla="*/ 1328615 w 1477108"/>
              <a:gd name="connsiteY40" fmla="*/ 1062892 h 1141046"/>
              <a:gd name="connsiteX41" fmla="*/ 1266092 w 1477108"/>
              <a:gd name="connsiteY41" fmla="*/ 1101969 h 1141046"/>
              <a:gd name="connsiteX42" fmla="*/ 1242646 w 1477108"/>
              <a:gd name="connsiteY42" fmla="*/ 1109785 h 1141046"/>
              <a:gd name="connsiteX43" fmla="*/ 1203569 w 1477108"/>
              <a:gd name="connsiteY43" fmla="*/ 1125415 h 1141046"/>
              <a:gd name="connsiteX44" fmla="*/ 1164492 w 1477108"/>
              <a:gd name="connsiteY44" fmla="*/ 1133231 h 1141046"/>
              <a:gd name="connsiteX45" fmla="*/ 1141046 w 1477108"/>
              <a:gd name="connsiteY45" fmla="*/ 1141046 h 1141046"/>
              <a:gd name="connsiteX46" fmla="*/ 664308 w 1477108"/>
              <a:gd name="connsiteY46" fmla="*/ 1133231 h 1141046"/>
              <a:gd name="connsiteX47" fmla="*/ 633046 w 1477108"/>
              <a:gd name="connsiteY47" fmla="*/ 1125415 h 1141046"/>
              <a:gd name="connsiteX48" fmla="*/ 578339 w 1477108"/>
              <a:gd name="connsiteY48" fmla="*/ 1094154 h 1141046"/>
              <a:gd name="connsiteX49" fmla="*/ 547077 w 1477108"/>
              <a:gd name="connsiteY49" fmla="*/ 1062892 h 1141046"/>
              <a:gd name="connsiteX50" fmla="*/ 523631 w 1477108"/>
              <a:gd name="connsiteY50" fmla="*/ 1047262 h 1141046"/>
              <a:gd name="connsiteX51" fmla="*/ 492369 w 1477108"/>
              <a:gd name="connsiteY51" fmla="*/ 1023815 h 1141046"/>
              <a:gd name="connsiteX52" fmla="*/ 468923 w 1477108"/>
              <a:gd name="connsiteY52" fmla="*/ 1000369 h 1141046"/>
              <a:gd name="connsiteX53" fmla="*/ 422031 w 1477108"/>
              <a:gd name="connsiteY53" fmla="*/ 969108 h 1141046"/>
              <a:gd name="connsiteX54" fmla="*/ 367323 w 1477108"/>
              <a:gd name="connsiteY54" fmla="*/ 906585 h 1141046"/>
              <a:gd name="connsiteX55" fmla="*/ 328246 w 1477108"/>
              <a:gd name="connsiteY55" fmla="*/ 859692 h 1141046"/>
              <a:gd name="connsiteX56" fmla="*/ 296985 w 1477108"/>
              <a:gd name="connsiteY56" fmla="*/ 812800 h 1141046"/>
              <a:gd name="connsiteX57" fmla="*/ 257908 w 1477108"/>
              <a:gd name="connsiteY57" fmla="*/ 742462 h 1141046"/>
              <a:gd name="connsiteX58" fmla="*/ 242277 w 1477108"/>
              <a:gd name="connsiteY58" fmla="*/ 695569 h 1141046"/>
              <a:gd name="connsiteX59" fmla="*/ 211015 w 1477108"/>
              <a:gd name="connsiteY59" fmla="*/ 640862 h 1141046"/>
              <a:gd name="connsiteX60" fmla="*/ 179754 w 1477108"/>
              <a:gd name="connsiteY60" fmla="*/ 578338 h 1141046"/>
              <a:gd name="connsiteX61" fmla="*/ 171939 w 1477108"/>
              <a:gd name="connsiteY61" fmla="*/ 554892 h 1141046"/>
              <a:gd name="connsiteX62" fmla="*/ 156308 w 1477108"/>
              <a:gd name="connsiteY62" fmla="*/ 523631 h 1141046"/>
              <a:gd name="connsiteX63" fmla="*/ 140677 w 1477108"/>
              <a:gd name="connsiteY63" fmla="*/ 453292 h 1141046"/>
              <a:gd name="connsiteX64" fmla="*/ 109415 w 1477108"/>
              <a:gd name="connsiteY64" fmla="*/ 406400 h 1141046"/>
              <a:gd name="connsiteX65" fmla="*/ 93785 w 1477108"/>
              <a:gd name="connsiteY65" fmla="*/ 351692 h 1141046"/>
              <a:gd name="connsiteX66" fmla="*/ 85969 w 1477108"/>
              <a:gd name="connsiteY66" fmla="*/ 328246 h 1141046"/>
              <a:gd name="connsiteX67" fmla="*/ 62523 w 1477108"/>
              <a:gd name="connsiteY67" fmla="*/ 234462 h 1141046"/>
              <a:gd name="connsiteX68" fmla="*/ 46892 w 1477108"/>
              <a:gd name="connsiteY68" fmla="*/ 203200 h 114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1477108" h="1141046">
                <a:moveTo>
                  <a:pt x="0" y="226646"/>
                </a:moveTo>
                <a:cubicBezTo>
                  <a:pt x="15631" y="221436"/>
                  <a:pt x="31748" y="217505"/>
                  <a:pt x="46892" y="211015"/>
                </a:cubicBezTo>
                <a:cubicBezTo>
                  <a:pt x="68309" y="201836"/>
                  <a:pt x="87310" y="187123"/>
                  <a:pt x="109415" y="179754"/>
                </a:cubicBezTo>
                <a:cubicBezTo>
                  <a:pt x="143052" y="168541"/>
                  <a:pt x="124869" y="173936"/>
                  <a:pt x="164123" y="164123"/>
                </a:cubicBezTo>
                <a:cubicBezTo>
                  <a:pt x="176643" y="156611"/>
                  <a:pt x="217645" y="130652"/>
                  <a:pt x="234462" y="125046"/>
                </a:cubicBezTo>
                <a:cubicBezTo>
                  <a:pt x="247064" y="120845"/>
                  <a:pt x="260513" y="119836"/>
                  <a:pt x="273539" y="117231"/>
                </a:cubicBezTo>
                <a:cubicBezTo>
                  <a:pt x="352112" y="77943"/>
                  <a:pt x="252978" y="124084"/>
                  <a:pt x="343877" y="93785"/>
                </a:cubicBezTo>
                <a:cubicBezTo>
                  <a:pt x="354930" y="90101"/>
                  <a:pt x="364230" y="82245"/>
                  <a:pt x="375139" y="78154"/>
                </a:cubicBezTo>
                <a:cubicBezTo>
                  <a:pt x="385196" y="74382"/>
                  <a:pt x="396210" y="73735"/>
                  <a:pt x="406400" y="70338"/>
                </a:cubicBezTo>
                <a:cubicBezTo>
                  <a:pt x="455898" y="53839"/>
                  <a:pt x="430541" y="57859"/>
                  <a:pt x="468923" y="46892"/>
                </a:cubicBezTo>
                <a:cubicBezTo>
                  <a:pt x="503414" y="37037"/>
                  <a:pt x="493648" y="42506"/>
                  <a:pt x="523631" y="31262"/>
                </a:cubicBezTo>
                <a:cubicBezTo>
                  <a:pt x="529335" y="29123"/>
                  <a:pt x="573488" y="10348"/>
                  <a:pt x="586154" y="7815"/>
                </a:cubicBezTo>
                <a:cubicBezTo>
                  <a:pt x="604217" y="4202"/>
                  <a:pt x="622626" y="2605"/>
                  <a:pt x="640862" y="0"/>
                </a:cubicBezTo>
                <a:cubicBezTo>
                  <a:pt x="690359" y="2605"/>
                  <a:pt x="740664" y="-1460"/>
                  <a:pt x="789354" y="7815"/>
                </a:cubicBezTo>
                <a:cubicBezTo>
                  <a:pt x="798581" y="9573"/>
                  <a:pt x="798343" y="24620"/>
                  <a:pt x="804985" y="31262"/>
                </a:cubicBezTo>
                <a:cubicBezTo>
                  <a:pt x="822974" y="49251"/>
                  <a:pt x="835779" y="48729"/>
                  <a:pt x="859692" y="54708"/>
                </a:cubicBezTo>
                <a:cubicBezTo>
                  <a:pt x="867508" y="65128"/>
                  <a:pt x="873132" y="77630"/>
                  <a:pt x="883139" y="85969"/>
                </a:cubicBezTo>
                <a:cubicBezTo>
                  <a:pt x="889468" y="91243"/>
                  <a:pt x="900152" y="88639"/>
                  <a:pt x="906585" y="93785"/>
                </a:cubicBezTo>
                <a:cubicBezTo>
                  <a:pt x="915115" y="100609"/>
                  <a:pt x="934837" y="141471"/>
                  <a:pt x="937846" y="148492"/>
                </a:cubicBezTo>
                <a:cubicBezTo>
                  <a:pt x="941091" y="156064"/>
                  <a:pt x="940516" y="165505"/>
                  <a:pt x="945662" y="171938"/>
                </a:cubicBezTo>
                <a:cubicBezTo>
                  <a:pt x="951530" y="179273"/>
                  <a:pt x="961293" y="182359"/>
                  <a:pt x="969108" y="187569"/>
                </a:cubicBezTo>
                <a:cubicBezTo>
                  <a:pt x="971713" y="195384"/>
                  <a:pt x="972353" y="204160"/>
                  <a:pt x="976923" y="211015"/>
                </a:cubicBezTo>
                <a:cubicBezTo>
                  <a:pt x="988959" y="229070"/>
                  <a:pt x="1006512" y="238557"/>
                  <a:pt x="1023815" y="250092"/>
                </a:cubicBezTo>
                <a:cubicBezTo>
                  <a:pt x="1052695" y="293412"/>
                  <a:pt x="1022923" y="259149"/>
                  <a:pt x="1062892" y="281354"/>
                </a:cubicBezTo>
                <a:cubicBezTo>
                  <a:pt x="1079314" y="290477"/>
                  <a:pt x="1109785" y="312615"/>
                  <a:pt x="1109785" y="312615"/>
                </a:cubicBezTo>
                <a:cubicBezTo>
                  <a:pt x="1117600" y="323036"/>
                  <a:pt x="1123224" y="335538"/>
                  <a:pt x="1133231" y="343877"/>
                </a:cubicBezTo>
                <a:cubicBezTo>
                  <a:pt x="1139560" y="349151"/>
                  <a:pt x="1149105" y="348447"/>
                  <a:pt x="1156677" y="351692"/>
                </a:cubicBezTo>
                <a:cubicBezTo>
                  <a:pt x="1224279" y="380664"/>
                  <a:pt x="1156400" y="356811"/>
                  <a:pt x="1211385" y="375138"/>
                </a:cubicBezTo>
                <a:cubicBezTo>
                  <a:pt x="1216595" y="382954"/>
                  <a:pt x="1220373" y="391943"/>
                  <a:pt x="1227015" y="398585"/>
                </a:cubicBezTo>
                <a:cubicBezTo>
                  <a:pt x="1242163" y="413733"/>
                  <a:pt x="1254842" y="415675"/>
                  <a:pt x="1273908" y="422031"/>
                </a:cubicBezTo>
                <a:cubicBezTo>
                  <a:pt x="1287039" y="461425"/>
                  <a:pt x="1273240" y="434856"/>
                  <a:pt x="1312985" y="468923"/>
                </a:cubicBezTo>
                <a:cubicBezTo>
                  <a:pt x="1321377" y="476116"/>
                  <a:pt x="1327707" y="485583"/>
                  <a:pt x="1336431" y="492369"/>
                </a:cubicBezTo>
                <a:cubicBezTo>
                  <a:pt x="1351260" y="503902"/>
                  <a:pt x="1372051" y="508602"/>
                  <a:pt x="1383323" y="523631"/>
                </a:cubicBezTo>
                <a:cubicBezTo>
                  <a:pt x="1411712" y="561482"/>
                  <a:pt x="1394412" y="550773"/>
                  <a:pt x="1430215" y="562708"/>
                </a:cubicBezTo>
                <a:cubicBezTo>
                  <a:pt x="1455012" y="599903"/>
                  <a:pt x="1439899" y="571539"/>
                  <a:pt x="1453662" y="617415"/>
                </a:cubicBezTo>
                <a:cubicBezTo>
                  <a:pt x="1482203" y="712552"/>
                  <a:pt x="1459093" y="623516"/>
                  <a:pt x="1477108" y="695569"/>
                </a:cubicBezTo>
                <a:cubicBezTo>
                  <a:pt x="1474503" y="763302"/>
                  <a:pt x="1476037" y="831322"/>
                  <a:pt x="1469292" y="898769"/>
                </a:cubicBezTo>
                <a:cubicBezTo>
                  <a:pt x="1468133" y="910362"/>
                  <a:pt x="1458251" y="919322"/>
                  <a:pt x="1453662" y="930031"/>
                </a:cubicBezTo>
                <a:cubicBezTo>
                  <a:pt x="1444781" y="950753"/>
                  <a:pt x="1443163" y="973132"/>
                  <a:pt x="1430215" y="992554"/>
                </a:cubicBezTo>
                <a:cubicBezTo>
                  <a:pt x="1421198" y="1006080"/>
                  <a:pt x="1382940" y="1038791"/>
                  <a:pt x="1367692" y="1047262"/>
                </a:cubicBezTo>
                <a:cubicBezTo>
                  <a:pt x="1355428" y="1054075"/>
                  <a:pt x="1340879" y="1056079"/>
                  <a:pt x="1328615" y="1062892"/>
                </a:cubicBezTo>
                <a:cubicBezTo>
                  <a:pt x="1252863" y="1104976"/>
                  <a:pt x="1340463" y="1070095"/>
                  <a:pt x="1266092" y="1101969"/>
                </a:cubicBezTo>
                <a:cubicBezTo>
                  <a:pt x="1258520" y="1105214"/>
                  <a:pt x="1250360" y="1106892"/>
                  <a:pt x="1242646" y="1109785"/>
                </a:cubicBezTo>
                <a:cubicBezTo>
                  <a:pt x="1229510" y="1114711"/>
                  <a:pt x="1217006" y="1121384"/>
                  <a:pt x="1203569" y="1125415"/>
                </a:cubicBezTo>
                <a:cubicBezTo>
                  <a:pt x="1190846" y="1129232"/>
                  <a:pt x="1177379" y="1130009"/>
                  <a:pt x="1164492" y="1133231"/>
                </a:cubicBezTo>
                <a:cubicBezTo>
                  <a:pt x="1156500" y="1135229"/>
                  <a:pt x="1148861" y="1138441"/>
                  <a:pt x="1141046" y="1141046"/>
                </a:cubicBezTo>
                <a:lnTo>
                  <a:pt x="664308" y="1133231"/>
                </a:lnTo>
                <a:cubicBezTo>
                  <a:pt x="653572" y="1132901"/>
                  <a:pt x="642653" y="1130219"/>
                  <a:pt x="633046" y="1125415"/>
                </a:cubicBezTo>
                <a:cubicBezTo>
                  <a:pt x="538425" y="1078104"/>
                  <a:pt x="650046" y="1118055"/>
                  <a:pt x="578339" y="1094154"/>
                </a:cubicBezTo>
                <a:cubicBezTo>
                  <a:pt x="567918" y="1083733"/>
                  <a:pt x="558266" y="1072483"/>
                  <a:pt x="547077" y="1062892"/>
                </a:cubicBezTo>
                <a:cubicBezTo>
                  <a:pt x="539945" y="1056779"/>
                  <a:pt x="531274" y="1052721"/>
                  <a:pt x="523631" y="1047262"/>
                </a:cubicBezTo>
                <a:cubicBezTo>
                  <a:pt x="513031" y="1039691"/>
                  <a:pt x="502259" y="1032292"/>
                  <a:pt x="492369" y="1023815"/>
                </a:cubicBezTo>
                <a:cubicBezTo>
                  <a:pt x="483977" y="1016622"/>
                  <a:pt x="477647" y="1007155"/>
                  <a:pt x="468923" y="1000369"/>
                </a:cubicBezTo>
                <a:cubicBezTo>
                  <a:pt x="454094" y="988836"/>
                  <a:pt x="435314" y="982391"/>
                  <a:pt x="422031" y="969108"/>
                </a:cubicBezTo>
                <a:cubicBezTo>
                  <a:pt x="367829" y="914906"/>
                  <a:pt x="434105" y="982908"/>
                  <a:pt x="367323" y="906585"/>
                </a:cubicBezTo>
                <a:cubicBezTo>
                  <a:pt x="325202" y="858446"/>
                  <a:pt x="360235" y="907674"/>
                  <a:pt x="328246" y="859692"/>
                </a:cubicBezTo>
                <a:cubicBezTo>
                  <a:pt x="302393" y="782130"/>
                  <a:pt x="345768" y="900608"/>
                  <a:pt x="296985" y="812800"/>
                </a:cubicBezTo>
                <a:cubicBezTo>
                  <a:pt x="249170" y="726734"/>
                  <a:pt x="312249" y="796803"/>
                  <a:pt x="257908" y="742462"/>
                </a:cubicBezTo>
                <a:cubicBezTo>
                  <a:pt x="252698" y="726831"/>
                  <a:pt x="249646" y="710306"/>
                  <a:pt x="242277" y="695569"/>
                </a:cubicBezTo>
                <a:cubicBezTo>
                  <a:pt x="222445" y="655907"/>
                  <a:pt x="233109" y="674002"/>
                  <a:pt x="211015" y="640862"/>
                </a:cubicBezTo>
                <a:cubicBezTo>
                  <a:pt x="193393" y="587991"/>
                  <a:pt x="216665" y="652162"/>
                  <a:pt x="179754" y="578338"/>
                </a:cubicBezTo>
                <a:cubicBezTo>
                  <a:pt x="176070" y="570970"/>
                  <a:pt x="175184" y="562464"/>
                  <a:pt x="171939" y="554892"/>
                </a:cubicBezTo>
                <a:cubicBezTo>
                  <a:pt x="167350" y="544184"/>
                  <a:pt x="161518" y="534051"/>
                  <a:pt x="156308" y="523631"/>
                </a:cubicBezTo>
                <a:cubicBezTo>
                  <a:pt x="154188" y="510913"/>
                  <a:pt x="149838" y="469781"/>
                  <a:pt x="140677" y="453292"/>
                </a:cubicBezTo>
                <a:cubicBezTo>
                  <a:pt x="131554" y="436870"/>
                  <a:pt x="109415" y="406400"/>
                  <a:pt x="109415" y="406400"/>
                </a:cubicBezTo>
                <a:cubicBezTo>
                  <a:pt x="90671" y="350165"/>
                  <a:pt x="113420" y="420412"/>
                  <a:pt x="93785" y="351692"/>
                </a:cubicBezTo>
                <a:cubicBezTo>
                  <a:pt x="91522" y="343771"/>
                  <a:pt x="88574" y="336061"/>
                  <a:pt x="85969" y="328246"/>
                </a:cubicBezTo>
                <a:cubicBezTo>
                  <a:pt x="75035" y="251701"/>
                  <a:pt x="85860" y="296696"/>
                  <a:pt x="62523" y="234462"/>
                </a:cubicBezTo>
                <a:cubicBezTo>
                  <a:pt x="51746" y="205723"/>
                  <a:pt x="61337" y="217644"/>
                  <a:pt x="46892" y="20320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A9DFDF40-D172-46E6-BFEB-C7AF1C595AA4}"/>
              </a:ext>
            </a:extLst>
          </p:cNvPr>
          <p:cNvSpPr/>
          <p:nvPr/>
        </p:nvSpPr>
        <p:spPr>
          <a:xfrm>
            <a:off x="1846661" y="2999656"/>
            <a:ext cx="494886" cy="414404"/>
          </a:xfrm>
          <a:custGeom>
            <a:avLst/>
            <a:gdLst>
              <a:gd name="connsiteX0" fmla="*/ 346394 w 494886"/>
              <a:gd name="connsiteY0" fmla="*/ 8004 h 414404"/>
              <a:gd name="connsiteX1" fmla="*/ 2517 w 494886"/>
              <a:gd name="connsiteY1" fmla="*/ 195573 h 414404"/>
              <a:gd name="connsiteX2" fmla="*/ 25963 w 494886"/>
              <a:gd name="connsiteY2" fmla="*/ 226835 h 414404"/>
              <a:gd name="connsiteX3" fmla="*/ 57225 w 494886"/>
              <a:gd name="connsiteY3" fmla="*/ 273727 h 414404"/>
              <a:gd name="connsiteX4" fmla="*/ 127563 w 494886"/>
              <a:gd name="connsiteY4" fmla="*/ 336250 h 414404"/>
              <a:gd name="connsiteX5" fmla="*/ 151009 w 494886"/>
              <a:gd name="connsiteY5" fmla="*/ 344065 h 414404"/>
              <a:gd name="connsiteX6" fmla="*/ 197902 w 494886"/>
              <a:gd name="connsiteY6" fmla="*/ 367511 h 414404"/>
              <a:gd name="connsiteX7" fmla="*/ 260425 w 494886"/>
              <a:gd name="connsiteY7" fmla="*/ 383142 h 414404"/>
              <a:gd name="connsiteX8" fmla="*/ 283871 w 494886"/>
              <a:gd name="connsiteY8" fmla="*/ 406588 h 414404"/>
              <a:gd name="connsiteX9" fmla="*/ 307317 w 494886"/>
              <a:gd name="connsiteY9" fmla="*/ 414404 h 414404"/>
              <a:gd name="connsiteX10" fmla="*/ 440179 w 494886"/>
              <a:gd name="connsiteY10" fmla="*/ 406588 h 414404"/>
              <a:gd name="connsiteX11" fmla="*/ 463625 w 494886"/>
              <a:gd name="connsiteY11" fmla="*/ 383142 h 414404"/>
              <a:gd name="connsiteX12" fmla="*/ 487071 w 494886"/>
              <a:gd name="connsiteY12" fmla="*/ 375327 h 414404"/>
              <a:gd name="connsiteX13" fmla="*/ 494886 w 494886"/>
              <a:gd name="connsiteY13" fmla="*/ 336250 h 414404"/>
              <a:gd name="connsiteX14" fmla="*/ 487071 w 494886"/>
              <a:gd name="connsiteY14" fmla="*/ 195573 h 414404"/>
              <a:gd name="connsiteX15" fmla="*/ 471440 w 494886"/>
              <a:gd name="connsiteY15" fmla="*/ 164311 h 414404"/>
              <a:gd name="connsiteX16" fmla="*/ 463625 w 494886"/>
              <a:gd name="connsiteY16" fmla="*/ 117419 h 414404"/>
              <a:gd name="connsiteX17" fmla="*/ 440179 w 494886"/>
              <a:gd name="connsiteY17" fmla="*/ 101788 h 414404"/>
              <a:gd name="connsiteX18" fmla="*/ 408917 w 494886"/>
              <a:gd name="connsiteY18" fmla="*/ 86158 h 414404"/>
              <a:gd name="connsiteX19" fmla="*/ 385471 w 494886"/>
              <a:gd name="connsiteY19" fmla="*/ 78342 h 414404"/>
              <a:gd name="connsiteX20" fmla="*/ 338579 w 494886"/>
              <a:gd name="connsiteY20" fmla="*/ 47081 h 414404"/>
              <a:gd name="connsiteX21" fmla="*/ 346394 w 494886"/>
              <a:gd name="connsiteY21" fmla="*/ 8004 h 41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94886" h="414404">
                <a:moveTo>
                  <a:pt x="346394" y="8004"/>
                </a:moveTo>
                <a:cubicBezTo>
                  <a:pt x="290384" y="32753"/>
                  <a:pt x="110341" y="121937"/>
                  <a:pt x="2517" y="195573"/>
                </a:cubicBezTo>
                <a:cubicBezTo>
                  <a:pt x="-8240" y="202919"/>
                  <a:pt x="18493" y="216164"/>
                  <a:pt x="25963" y="226835"/>
                </a:cubicBezTo>
                <a:cubicBezTo>
                  <a:pt x="36736" y="242225"/>
                  <a:pt x="43941" y="260443"/>
                  <a:pt x="57225" y="273727"/>
                </a:cubicBezTo>
                <a:cubicBezTo>
                  <a:pt x="77935" y="294437"/>
                  <a:pt x="99672" y="322304"/>
                  <a:pt x="127563" y="336250"/>
                </a:cubicBezTo>
                <a:cubicBezTo>
                  <a:pt x="134931" y="339934"/>
                  <a:pt x="143194" y="341460"/>
                  <a:pt x="151009" y="344065"/>
                </a:cubicBezTo>
                <a:cubicBezTo>
                  <a:pt x="175636" y="360482"/>
                  <a:pt x="170522" y="360044"/>
                  <a:pt x="197902" y="367511"/>
                </a:cubicBezTo>
                <a:cubicBezTo>
                  <a:pt x="218627" y="373163"/>
                  <a:pt x="260425" y="383142"/>
                  <a:pt x="260425" y="383142"/>
                </a:cubicBezTo>
                <a:cubicBezTo>
                  <a:pt x="268240" y="390957"/>
                  <a:pt x="274675" y="400457"/>
                  <a:pt x="283871" y="406588"/>
                </a:cubicBezTo>
                <a:cubicBezTo>
                  <a:pt x="290726" y="411158"/>
                  <a:pt x="299079" y="414404"/>
                  <a:pt x="307317" y="414404"/>
                </a:cubicBezTo>
                <a:cubicBezTo>
                  <a:pt x="351681" y="414404"/>
                  <a:pt x="395892" y="409193"/>
                  <a:pt x="440179" y="406588"/>
                </a:cubicBezTo>
                <a:cubicBezTo>
                  <a:pt x="447994" y="398773"/>
                  <a:pt x="454429" y="389273"/>
                  <a:pt x="463625" y="383142"/>
                </a:cubicBezTo>
                <a:cubicBezTo>
                  <a:pt x="470479" y="378572"/>
                  <a:pt x="482501" y="382181"/>
                  <a:pt x="487071" y="375327"/>
                </a:cubicBezTo>
                <a:cubicBezTo>
                  <a:pt x="494439" y="364274"/>
                  <a:pt x="492281" y="349276"/>
                  <a:pt x="494886" y="336250"/>
                </a:cubicBezTo>
                <a:cubicBezTo>
                  <a:pt x="492281" y="289358"/>
                  <a:pt x="493416" y="242107"/>
                  <a:pt x="487071" y="195573"/>
                </a:cubicBezTo>
                <a:cubicBezTo>
                  <a:pt x="485497" y="184029"/>
                  <a:pt x="474788" y="175470"/>
                  <a:pt x="471440" y="164311"/>
                </a:cubicBezTo>
                <a:cubicBezTo>
                  <a:pt x="466887" y="149133"/>
                  <a:pt x="470712" y="131592"/>
                  <a:pt x="463625" y="117419"/>
                </a:cubicBezTo>
                <a:cubicBezTo>
                  <a:pt x="459424" y="109018"/>
                  <a:pt x="448334" y="106448"/>
                  <a:pt x="440179" y="101788"/>
                </a:cubicBezTo>
                <a:cubicBezTo>
                  <a:pt x="430063" y="96008"/>
                  <a:pt x="419626" y="90747"/>
                  <a:pt x="408917" y="86158"/>
                </a:cubicBezTo>
                <a:cubicBezTo>
                  <a:pt x="401345" y="82913"/>
                  <a:pt x="392672" y="82343"/>
                  <a:pt x="385471" y="78342"/>
                </a:cubicBezTo>
                <a:cubicBezTo>
                  <a:pt x="369049" y="69219"/>
                  <a:pt x="338579" y="47081"/>
                  <a:pt x="338579" y="47081"/>
                </a:cubicBezTo>
                <a:cubicBezTo>
                  <a:pt x="321503" y="21468"/>
                  <a:pt x="402404" y="-16745"/>
                  <a:pt x="346394" y="8004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43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EEDBE5-7518-43AF-A2DC-90FD1D2A4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</a:rPr>
              <a:t>02 </a:t>
            </a:r>
            <a:r>
              <a:rPr lang="zh-CN" altLang="en-US" b="1" dirty="0">
                <a:latin typeface="Times New Roman" panose="02020603050405020304" pitchFamily="18" charset="0"/>
              </a:rPr>
              <a:t>聚类</a:t>
            </a:r>
            <a:r>
              <a:rPr lang="en-US" altLang="zh-CN" b="1" dirty="0">
                <a:latin typeface="Times New Roman" panose="02020603050405020304" pitchFamily="18" charset="0"/>
              </a:rPr>
              <a:t> — </a:t>
            </a:r>
            <a:r>
              <a:rPr lang="zh-CN" altLang="en-US" b="1" dirty="0">
                <a:latin typeface="Times New Roman" panose="02020603050405020304" pitchFamily="18" charset="0"/>
              </a:rPr>
              <a:t>层次聚类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40899C-E0FB-476A-B9FD-8C30A83C5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自底向上</a:t>
            </a:r>
            <a:endParaRPr lang="en-US" altLang="zh-CN" dirty="0"/>
          </a:p>
          <a:p>
            <a:r>
              <a:rPr lang="zh-CN" altLang="en-US" dirty="0"/>
              <a:t>自顶向下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5BE93A4-0D5D-4213-88F3-EA404DAF2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831" y="1253330"/>
            <a:ext cx="5869898" cy="4554831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78146643-A3C5-4D50-B3BD-6D0060CED2B0}"/>
              </a:ext>
            </a:extLst>
          </p:cNvPr>
          <p:cNvSpPr/>
          <p:nvPr/>
        </p:nvSpPr>
        <p:spPr>
          <a:xfrm>
            <a:off x="944880" y="3230880"/>
            <a:ext cx="175260" cy="198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0AFCE71-D0AA-4AA3-9AD0-EC85575BC171}"/>
              </a:ext>
            </a:extLst>
          </p:cNvPr>
          <p:cNvSpPr/>
          <p:nvPr/>
        </p:nvSpPr>
        <p:spPr>
          <a:xfrm>
            <a:off x="1282211" y="3083850"/>
            <a:ext cx="175260" cy="198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351ACB3-A59C-4224-97B0-A44135CEB81C}"/>
              </a:ext>
            </a:extLst>
          </p:cNvPr>
          <p:cNvSpPr/>
          <p:nvPr/>
        </p:nvSpPr>
        <p:spPr>
          <a:xfrm>
            <a:off x="1970062" y="3172605"/>
            <a:ext cx="175260" cy="1981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FD78A1A0-1001-4630-80AB-3BB5FE4723CF}"/>
              </a:ext>
            </a:extLst>
          </p:cNvPr>
          <p:cNvSpPr/>
          <p:nvPr/>
        </p:nvSpPr>
        <p:spPr>
          <a:xfrm>
            <a:off x="1711275" y="3332625"/>
            <a:ext cx="175260" cy="1981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E47E8E2-10A8-4472-80B6-D96C75E73BCD}"/>
              </a:ext>
            </a:extLst>
          </p:cNvPr>
          <p:cNvSpPr/>
          <p:nvPr/>
        </p:nvSpPr>
        <p:spPr>
          <a:xfrm>
            <a:off x="1970061" y="3520140"/>
            <a:ext cx="175260" cy="198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DBECBBF-770C-4942-893D-8EAA86B0233E}"/>
              </a:ext>
            </a:extLst>
          </p:cNvPr>
          <p:cNvSpPr/>
          <p:nvPr/>
        </p:nvSpPr>
        <p:spPr>
          <a:xfrm>
            <a:off x="1209527" y="3476971"/>
            <a:ext cx="175260" cy="198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98A80E7E-96BC-4A91-A033-703E057135BC}"/>
              </a:ext>
            </a:extLst>
          </p:cNvPr>
          <p:cNvSpPr/>
          <p:nvPr/>
        </p:nvSpPr>
        <p:spPr>
          <a:xfrm>
            <a:off x="832294" y="2962031"/>
            <a:ext cx="1465429" cy="1031631"/>
          </a:xfrm>
          <a:custGeom>
            <a:avLst/>
            <a:gdLst>
              <a:gd name="connsiteX0" fmla="*/ 699521 w 1465429"/>
              <a:gd name="connsiteY0" fmla="*/ 0 h 1031631"/>
              <a:gd name="connsiteX1" fmla="*/ 730783 w 1465429"/>
              <a:gd name="connsiteY1" fmla="*/ 117231 h 1031631"/>
              <a:gd name="connsiteX2" fmla="*/ 746414 w 1465429"/>
              <a:gd name="connsiteY2" fmla="*/ 140677 h 1031631"/>
              <a:gd name="connsiteX3" fmla="*/ 769860 w 1465429"/>
              <a:gd name="connsiteY3" fmla="*/ 531446 h 1031631"/>
              <a:gd name="connsiteX4" fmla="*/ 808937 w 1465429"/>
              <a:gd name="connsiteY4" fmla="*/ 601784 h 1031631"/>
              <a:gd name="connsiteX5" fmla="*/ 840198 w 1465429"/>
              <a:gd name="connsiteY5" fmla="*/ 648677 h 1031631"/>
              <a:gd name="connsiteX6" fmla="*/ 1012137 w 1465429"/>
              <a:gd name="connsiteY6" fmla="*/ 633046 h 1031631"/>
              <a:gd name="connsiteX7" fmla="*/ 1051214 w 1465429"/>
              <a:gd name="connsiteY7" fmla="*/ 625231 h 1031631"/>
              <a:gd name="connsiteX8" fmla="*/ 1074660 w 1465429"/>
              <a:gd name="connsiteY8" fmla="*/ 609600 h 1031631"/>
              <a:gd name="connsiteX9" fmla="*/ 1121552 w 1465429"/>
              <a:gd name="connsiteY9" fmla="*/ 593969 h 1031631"/>
              <a:gd name="connsiteX10" fmla="*/ 1144998 w 1465429"/>
              <a:gd name="connsiteY10" fmla="*/ 586154 h 1031631"/>
              <a:gd name="connsiteX11" fmla="*/ 1160629 w 1465429"/>
              <a:gd name="connsiteY11" fmla="*/ 562707 h 1031631"/>
              <a:gd name="connsiteX12" fmla="*/ 1191891 w 1465429"/>
              <a:gd name="connsiteY12" fmla="*/ 554892 h 1031631"/>
              <a:gd name="connsiteX13" fmla="*/ 1246598 w 1465429"/>
              <a:gd name="connsiteY13" fmla="*/ 539261 h 1031631"/>
              <a:gd name="connsiteX14" fmla="*/ 1270044 w 1465429"/>
              <a:gd name="connsiteY14" fmla="*/ 523631 h 1031631"/>
              <a:gd name="connsiteX15" fmla="*/ 1356014 w 1465429"/>
              <a:gd name="connsiteY15" fmla="*/ 531446 h 1031631"/>
              <a:gd name="connsiteX16" fmla="*/ 1379460 w 1465429"/>
              <a:gd name="connsiteY16" fmla="*/ 539261 h 1031631"/>
              <a:gd name="connsiteX17" fmla="*/ 1410721 w 1465429"/>
              <a:gd name="connsiteY17" fmla="*/ 547077 h 1031631"/>
              <a:gd name="connsiteX18" fmla="*/ 1426352 w 1465429"/>
              <a:gd name="connsiteY18" fmla="*/ 570523 h 1031631"/>
              <a:gd name="connsiteX19" fmla="*/ 1449798 w 1465429"/>
              <a:gd name="connsiteY19" fmla="*/ 578338 h 1031631"/>
              <a:gd name="connsiteX20" fmla="*/ 1457614 w 1465429"/>
              <a:gd name="connsiteY20" fmla="*/ 601784 h 1031631"/>
              <a:gd name="connsiteX21" fmla="*/ 1465429 w 1465429"/>
              <a:gd name="connsiteY21" fmla="*/ 640861 h 1031631"/>
              <a:gd name="connsiteX22" fmla="*/ 1449798 w 1465429"/>
              <a:gd name="connsiteY22" fmla="*/ 750277 h 1031631"/>
              <a:gd name="connsiteX23" fmla="*/ 1418537 w 1465429"/>
              <a:gd name="connsiteY23" fmla="*/ 820615 h 1031631"/>
              <a:gd name="connsiteX24" fmla="*/ 1395091 w 1465429"/>
              <a:gd name="connsiteY24" fmla="*/ 875323 h 1031631"/>
              <a:gd name="connsiteX25" fmla="*/ 1387275 w 1465429"/>
              <a:gd name="connsiteY25" fmla="*/ 898769 h 1031631"/>
              <a:gd name="connsiteX26" fmla="*/ 1363829 w 1465429"/>
              <a:gd name="connsiteY26" fmla="*/ 930031 h 1031631"/>
              <a:gd name="connsiteX27" fmla="*/ 1309121 w 1465429"/>
              <a:gd name="connsiteY27" fmla="*/ 984738 h 1031631"/>
              <a:gd name="connsiteX28" fmla="*/ 1262229 w 1465429"/>
              <a:gd name="connsiteY28" fmla="*/ 1008184 h 1031631"/>
              <a:gd name="connsiteX29" fmla="*/ 1207521 w 1465429"/>
              <a:gd name="connsiteY29" fmla="*/ 1031631 h 1031631"/>
              <a:gd name="connsiteX30" fmla="*/ 848014 w 1465429"/>
              <a:gd name="connsiteY30" fmla="*/ 1016000 h 1031631"/>
              <a:gd name="connsiteX31" fmla="*/ 730783 w 1465429"/>
              <a:gd name="connsiteY31" fmla="*/ 992554 h 1031631"/>
              <a:gd name="connsiteX32" fmla="*/ 676075 w 1465429"/>
              <a:gd name="connsiteY32" fmla="*/ 969107 h 1031631"/>
              <a:gd name="connsiteX33" fmla="*/ 636998 w 1465429"/>
              <a:gd name="connsiteY33" fmla="*/ 961292 h 1031631"/>
              <a:gd name="connsiteX34" fmla="*/ 605737 w 1465429"/>
              <a:gd name="connsiteY34" fmla="*/ 953477 h 1031631"/>
              <a:gd name="connsiteX35" fmla="*/ 488506 w 1465429"/>
              <a:gd name="connsiteY35" fmla="*/ 914400 h 1031631"/>
              <a:gd name="connsiteX36" fmla="*/ 465060 w 1465429"/>
              <a:gd name="connsiteY36" fmla="*/ 898769 h 1031631"/>
              <a:gd name="connsiteX37" fmla="*/ 433798 w 1465429"/>
              <a:gd name="connsiteY37" fmla="*/ 875323 h 1031631"/>
              <a:gd name="connsiteX38" fmla="*/ 410352 w 1465429"/>
              <a:gd name="connsiteY38" fmla="*/ 867507 h 1031631"/>
              <a:gd name="connsiteX39" fmla="*/ 379091 w 1465429"/>
              <a:gd name="connsiteY39" fmla="*/ 851877 h 1031631"/>
              <a:gd name="connsiteX40" fmla="*/ 332198 w 1465429"/>
              <a:gd name="connsiteY40" fmla="*/ 836246 h 1031631"/>
              <a:gd name="connsiteX41" fmla="*/ 308752 w 1465429"/>
              <a:gd name="connsiteY41" fmla="*/ 812800 h 1031631"/>
              <a:gd name="connsiteX42" fmla="*/ 261860 w 1465429"/>
              <a:gd name="connsiteY42" fmla="*/ 797169 h 1031631"/>
              <a:gd name="connsiteX43" fmla="*/ 191521 w 1465429"/>
              <a:gd name="connsiteY43" fmla="*/ 750277 h 1031631"/>
              <a:gd name="connsiteX44" fmla="*/ 168075 w 1465429"/>
              <a:gd name="connsiteY44" fmla="*/ 734646 h 1031631"/>
              <a:gd name="connsiteX45" fmla="*/ 144629 w 1465429"/>
              <a:gd name="connsiteY45" fmla="*/ 711200 h 1031631"/>
              <a:gd name="connsiteX46" fmla="*/ 113368 w 1465429"/>
              <a:gd name="connsiteY46" fmla="*/ 695569 h 1031631"/>
              <a:gd name="connsiteX47" fmla="*/ 66475 w 1465429"/>
              <a:gd name="connsiteY47" fmla="*/ 640861 h 1031631"/>
              <a:gd name="connsiteX48" fmla="*/ 43029 w 1465429"/>
              <a:gd name="connsiteY48" fmla="*/ 625231 h 1031631"/>
              <a:gd name="connsiteX49" fmla="*/ 35214 w 1465429"/>
              <a:gd name="connsiteY49" fmla="*/ 601784 h 1031631"/>
              <a:gd name="connsiteX50" fmla="*/ 27398 w 1465429"/>
              <a:gd name="connsiteY50" fmla="*/ 570523 h 1031631"/>
              <a:gd name="connsiteX51" fmla="*/ 11768 w 1465429"/>
              <a:gd name="connsiteY51" fmla="*/ 547077 h 1031631"/>
              <a:gd name="connsiteX52" fmla="*/ 19583 w 1465429"/>
              <a:gd name="connsiteY52" fmla="*/ 296984 h 1031631"/>
              <a:gd name="connsiteX53" fmla="*/ 27398 w 1465429"/>
              <a:gd name="connsiteY53" fmla="*/ 234461 h 1031631"/>
              <a:gd name="connsiteX54" fmla="*/ 58660 w 1465429"/>
              <a:gd name="connsiteY54" fmla="*/ 132861 h 1031631"/>
              <a:gd name="connsiteX55" fmla="*/ 82106 w 1465429"/>
              <a:gd name="connsiteY55" fmla="*/ 117231 h 1031631"/>
              <a:gd name="connsiteX56" fmla="*/ 113368 w 1465429"/>
              <a:gd name="connsiteY56" fmla="*/ 93784 h 1031631"/>
              <a:gd name="connsiteX57" fmla="*/ 191521 w 1465429"/>
              <a:gd name="connsiteY57" fmla="*/ 54707 h 1031631"/>
              <a:gd name="connsiteX58" fmla="*/ 238414 w 1465429"/>
              <a:gd name="connsiteY58" fmla="*/ 23446 h 1031631"/>
              <a:gd name="connsiteX59" fmla="*/ 293121 w 1465429"/>
              <a:gd name="connsiteY59" fmla="*/ 7815 h 1031631"/>
              <a:gd name="connsiteX60" fmla="*/ 324383 w 1465429"/>
              <a:gd name="connsiteY60" fmla="*/ 0 h 1031631"/>
              <a:gd name="connsiteX61" fmla="*/ 644814 w 1465429"/>
              <a:gd name="connsiteY61" fmla="*/ 7815 h 1031631"/>
              <a:gd name="connsiteX62" fmla="*/ 699521 w 1465429"/>
              <a:gd name="connsiteY62" fmla="*/ 23446 h 1031631"/>
              <a:gd name="connsiteX63" fmla="*/ 699521 w 1465429"/>
              <a:gd name="connsiteY63" fmla="*/ 0 h 103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465429" h="1031631">
                <a:moveTo>
                  <a:pt x="699521" y="0"/>
                </a:moveTo>
                <a:cubicBezTo>
                  <a:pt x="701797" y="10242"/>
                  <a:pt x="719170" y="99813"/>
                  <a:pt x="730783" y="117231"/>
                </a:cubicBezTo>
                <a:lnTo>
                  <a:pt x="746414" y="140677"/>
                </a:lnTo>
                <a:cubicBezTo>
                  <a:pt x="792129" y="323545"/>
                  <a:pt x="743491" y="109552"/>
                  <a:pt x="769860" y="531446"/>
                </a:cubicBezTo>
                <a:cubicBezTo>
                  <a:pt x="773104" y="583353"/>
                  <a:pt x="784494" y="570357"/>
                  <a:pt x="808937" y="601784"/>
                </a:cubicBezTo>
                <a:cubicBezTo>
                  <a:pt x="820470" y="616613"/>
                  <a:pt x="840198" y="648677"/>
                  <a:pt x="840198" y="648677"/>
                </a:cubicBezTo>
                <a:cubicBezTo>
                  <a:pt x="897511" y="643467"/>
                  <a:pt x="954940" y="639401"/>
                  <a:pt x="1012137" y="633046"/>
                </a:cubicBezTo>
                <a:cubicBezTo>
                  <a:pt x="1025339" y="631579"/>
                  <a:pt x="1038776" y="629895"/>
                  <a:pt x="1051214" y="625231"/>
                </a:cubicBezTo>
                <a:cubicBezTo>
                  <a:pt x="1060009" y="621933"/>
                  <a:pt x="1066077" y="613415"/>
                  <a:pt x="1074660" y="609600"/>
                </a:cubicBezTo>
                <a:cubicBezTo>
                  <a:pt x="1089716" y="602908"/>
                  <a:pt x="1105921" y="599179"/>
                  <a:pt x="1121552" y="593969"/>
                </a:cubicBezTo>
                <a:lnTo>
                  <a:pt x="1144998" y="586154"/>
                </a:lnTo>
                <a:cubicBezTo>
                  <a:pt x="1150208" y="578338"/>
                  <a:pt x="1152813" y="567917"/>
                  <a:pt x="1160629" y="562707"/>
                </a:cubicBezTo>
                <a:cubicBezTo>
                  <a:pt x="1169566" y="556749"/>
                  <a:pt x="1181563" y="557843"/>
                  <a:pt x="1191891" y="554892"/>
                </a:cubicBezTo>
                <a:cubicBezTo>
                  <a:pt x="1270426" y="532455"/>
                  <a:pt x="1148804" y="563712"/>
                  <a:pt x="1246598" y="539261"/>
                </a:cubicBezTo>
                <a:cubicBezTo>
                  <a:pt x="1254413" y="534051"/>
                  <a:pt x="1260675" y="524300"/>
                  <a:pt x="1270044" y="523631"/>
                </a:cubicBezTo>
                <a:cubicBezTo>
                  <a:pt x="1298746" y="521581"/>
                  <a:pt x="1327528" y="527377"/>
                  <a:pt x="1356014" y="531446"/>
                </a:cubicBezTo>
                <a:cubicBezTo>
                  <a:pt x="1364169" y="532611"/>
                  <a:pt x="1371539" y="536998"/>
                  <a:pt x="1379460" y="539261"/>
                </a:cubicBezTo>
                <a:cubicBezTo>
                  <a:pt x="1389788" y="542212"/>
                  <a:pt x="1400301" y="544472"/>
                  <a:pt x="1410721" y="547077"/>
                </a:cubicBezTo>
                <a:cubicBezTo>
                  <a:pt x="1415931" y="554892"/>
                  <a:pt x="1419017" y="564655"/>
                  <a:pt x="1426352" y="570523"/>
                </a:cubicBezTo>
                <a:cubicBezTo>
                  <a:pt x="1432785" y="575669"/>
                  <a:pt x="1443973" y="572513"/>
                  <a:pt x="1449798" y="578338"/>
                </a:cubicBezTo>
                <a:cubicBezTo>
                  <a:pt x="1455623" y="584163"/>
                  <a:pt x="1455616" y="593792"/>
                  <a:pt x="1457614" y="601784"/>
                </a:cubicBezTo>
                <a:cubicBezTo>
                  <a:pt x="1460836" y="614671"/>
                  <a:pt x="1462824" y="627835"/>
                  <a:pt x="1465429" y="640861"/>
                </a:cubicBezTo>
                <a:cubicBezTo>
                  <a:pt x="1460219" y="677333"/>
                  <a:pt x="1457023" y="714150"/>
                  <a:pt x="1449798" y="750277"/>
                </a:cubicBezTo>
                <a:cubicBezTo>
                  <a:pt x="1436355" y="817491"/>
                  <a:pt x="1440367" y="776955"/>
                  <a:pt x="1418537" y="820615"/>
                </a:cubicBezTo>
                <a:cubicBezTo>
                  <a:pt x="1409664" y="838361"/>
                  <a:pt x="1402460" y="856902"/>
                  <a:pt x="1395091" y="875323"/>
                </a:cubicBezTo>
                <a:cubicBezTo>
                  <a:pt x="1392031" y="882972"/>
                  <a:pt x="1391362" y="891616"/>
                  <a:pt x="1387275" y="898769"/>
                </a:cubicBezTo>
                <a:cubicBezTo>
                  <a:pt x="1380812" y="910078"/>
                  <a:pt x="1371299" y="919360"/>
                  <a:pt x="1363829" y="930031"/>
                </a:cubicBezTo>
                <a:cubicBezTo>
                  <a:pt x="1325662" y="984557"/>
                  <a:pt x="1351414" y="970641"/>
                  <a:pt x="1309121" y="984738"/>
                </a:cubicBezTo>
                <a:cubicBezTo>
                  <a:pt x="1241928" y="1029535"/>
                  <a:pt x="1326943" y="975827"/>
                  <a:pt x="1262229" y="1008184"/>
                </a:cubicBezTo>
                <a:cubicBezTo>
                  <a:pt x="1208254" y="1035172"/>
                  <a:pt x="1272587" y="1015363"/>
                  <a:pt x="1207521" y="1031631"/>
                </a:cubicBezTo>
                <a:cubicBezTo>
                  <a:pt x="1111317" y="1028527"/>
                  <a:pt x="956094" y="1026293"/>
                  <a:pt x="848014" y="1016000"/>
                </a:cubicBezTo>
                <a:cubicBezTo>
                  <a:pt x="824166" y="1013729"/>
                  <a:pt x="745755" y="997233"/>
                  <a:pt x="730783" y="992554"/>
                </a:cubicBezTo>
                <a:cubicBezTo>
                  <a:pt x="711846" y="986636"/>
                  <a:pt x="694897" y="975381"/>
                  <a:pt x="676075" y="969107"/>
                </a:cubicBezTo>
                <a:cubicBezTo>
                  <a:pt x="663473" y="964906"/>
                  <a:pt x="649965" y="964174"/>
                  <a:pt x="636998" y="961292"/>
                </a:cubicBezTo>
                <a:cubicBezTo>
                  <a:pt x="626513" y="958962"/>
                  <a:pt x="616222" y="955807"/>
                  <a:pt x="605737" y="953477"/>
                </a:cubicBezTo>
                <a:cubicBezTo>
                  <a:pt x="561525" y="943652"/>
                  <a:pt x="531727" y="943215"/>
                  <a:pt x="488506" y="914400"/>
                </a:cubicBezTo>
                <a:cubicBezTo>
                  <a:pt x="480691" y="909190"/>
                  <a:pt x="472703" y="904229"/>
                  <a:pt x="465060" y="898769"/>
                </a:cubicBezTo>
                <a:cubicBezTo>
                  <a:pt x="454461" y="891198"/>
                  <a:pt x="445107" y="881786"/>
                  <a:pt x="433798" y="875323"/>
                </a:cubicBezTo>
                <a:cubicBezTo>
                  <a:pt x="426645" y="871236"/>
                  <a:pt x="417924" y="870752"/>
                  <a:pt x="410352" y="867507"/>
                </a:cubicBezTo>
                <a:cubicBezTo>
                  <a:pt x="399644" y="862918"/>
                  <a:pt x="389908" y="856204"/>
                  <a:pt x="379091" y="851877"/>
                </a:cubicBezTo>
                <a:cubicBezTo>
                  <a:pt x="363793" y="845758"/>
                  <a:pt x="332198" y="836246"/>
                  <a:pt x="332198" y="836246"/>
                </a:cubicBezTo>
                <a:cubicBezTo>
                  <a:pt x="324383" y="828431"/>
                  <a:pt x="318414" y="818168"/>
                  <a:pt x="308752" y="812800"/>
                </a:cubicBezTo>
                <a:cubicBezTo>
                  <a:pt x="294349" y="804798"/>
                  <a:pt x="261860" y="797169"/>
                  <a:pt x="261860" y="797169"/>
                </a:cubicBezTo>
                <a:lnTo>
                  <a:pt x="191521" y="750277"/>
                </a:lnTo>
                <a:cubicBezTo>
                  <a:pt x="183706" y="745067"/>
                  <a:pt x="174717" y="741288"/>
                  <a:pt x="168075" y="734646"/>
                </a:cubicBezTo>
                <a:cubicBezTo>
                  <a:pt x="160260" y="726831"/>
                  <a:pt x="153623" y="717624"/>
                  <a:pt x="144629" y="711200"/>
                </a:cubicBezTo>
                <a:cubicBezTo>
                  <a:pt x="135149" y="704428"/>
                  <a:pt x="122848" y="702341"/>
                  <a:pt x="113368" y="695569"/>
                </a:cubicBezTo>
                <a:cubicBezTo>
                  <a:pt x="83585" y="674296"/>
                  <a:pt x="93164" y="667550"/>
                  <a:pt x="66475" y="640861"/>
                </a:cubicBezTo>
                <a:cubicBezTo>
                  <a:pt x="59833" y="634219"/>
                  <a:pt x="50844" y="630441"/>
                  <a:pt x="43029" y="625231"/>
                </a:cubicBezTo>
                <a:cubicBezTo>
                  <a:pt x="40424" y="617415"/>
                  <a:pt x="37477" y="609705"/>
                  <a:pt x="35214" y="601784"/>
                </a:cubicBezTo>
                <a:cubicBezTo>
                  <a:pt x="32263" y="591456"/>
                  <a:pt x="31629" y="580396"/>
                  <a:pt x="27398" y="570523"/>
                </a:cubicBezTo>
                <a:cubicBezTo>
                  <a:pt x="23698" y="561890"/>
                  <a:pt x="16978" y="554892"/>
                  <a:pt x="11768" y="547077"/>
                </a:cubicBezTo>
                <a:cubicBezTo>
                  <a:pt x="-9537" y="440559"/>
                  <a:pt x="1144" y="512112"/>
                  <a:pt x="19583" y="296984"/>
                </a:cubicBezTo>
                <a:cubicBezTo>
                  <a:pt x="21377" y="276058"/>
                  <a:pt x="23945" y="255178"/>
                  <a:pt x="27398" y="234461"/>
                </a:cubicBezTo>
                <a:cubicBezTo>
                  <a:pt x="32787" y="202127"/>
                  <a:pt x="32564" y="158956"/>
                  <a:pt x="58660" y="132861"/>
                </a:cubicBezTo>
                <a:cubicBezTo>
                  <a:pt x="65302" y="126219"/>
                  <a:pt x="74463" y="122690"/>
                  <a:pt x="82106" y="117231"/>
                </a:cubicBezTo>
                <a:cubicBezTo>
                  <a:pt x="92706" y="109660"/>
                  <a:pt x="102697" y="101254"/>
                  <a:pt x="113368" y="93784"/>
                </a:cubicBezTo>
                <a:cubicBezTo>
                  <a:pt x="165060" y="57599"/>
                  <a:pt x="144401" y="66488"/>
                  <a:pt x="191521" y="54707"/>
                </a:cubicBezTo>
                <a:cubicBezTo>
                  <a:pt x="207152" y="44287"/>
                  <a:pt x="220189" y="28002"/>
                  <a:pt x="238414" y="23446"/>
                </a:cubicBezTo>
                <a:cubicBezTo>
                  <a:pt x="336154" y="-988"/>
                  <a:pt x="214627" y="30242"/>
                  <a:pt x="293121" y="7815"/>
                </a:cubicBezTo>
                <a:cubicBezTo>
                  <a:pt x="303449" y="4864"/>
                  <a:pt x="313962" y="2605"/>
                  <a:pt x="324383" y="0"/>
                </a:cubicBezTo>
                <a:cubicBezTo>
                  <a:pt x="431193" y="2605"/>
                  <a:pt x="538077" y="3071"/>
                  <a:pt x="644814" y="7815"/>
                </a:cubicBezTo>
                <a:cubicBezTo>
                  <a:pt x="646730" y="7900"/>
                  <a:pt x="694521" y="19696"/>
                  <a:pt x="699521" y="23446"/>
                </a:cubicBezTo>
                <a:cubicBezTo>
                  <a:pt x="704181" y="26941"/>
                  <a:pt x="704732" y="33867"/>
                  <a:pt x="699521" y="0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F4F1E818-2423-47C6-B15C-D1C5F4292F17}"/>
              </a:ext>
            </a:extLst>
          </p:cNvPr>
          <p:cNvSpPr/>
          <p:nvPr/>
        </p:nvSpPr>
        <p:spPr>
          <a:xfrm>
            <a:off x="1578689" y="3032369"/>
            <a:ext cx="719034" cy="500185"/>
          </a:xfrm>
          <a:custGeom>
            <a:avLst/>
            <a:gdLst>
              <a:gd name="connsiteX0" fmla="*/ 164142 w 719034"/>
              <a:gd name="connsiteY0" fmla="*/ 70339 h 500185"/>
              <a:gd name="connsiteX1" fmla="*/ 328265 w 719034"/>
              <a:gd name="connsiteY1" fmla="*/ 54708 h 500185"/>
              <a:gd name="connsiteX2" fmla="*/ 359526 w 719034"/>
              <a:gd name="connsiteY2" fmla="*/ 31262 h 500185"/>
              <a:gd name="connsiteX3" fmla="*/ 398603 w 719034"/>
              <a:gd name="connsiteY3" fmla="*/ 15631 h 500185"/>
              <a:gd name="connsiteX4" fmla="*/ 445496 w 719034"/>
              <a:gd name="connsiteY4" fmla="*/ 0 h 500185"/>
              <a:gd name="connsiteX5" fmla="*/ 515834 w 719034"/>
              <a:gd name="connsiteY5" fmla="*/ 23446 h 500185"/>
              <a:gd name="connsiteX6" fmla="*/ 539280 w 719034"/>
              <a:gd name="connsiteY6" fmla="*/ 39077 h 500185"/>
              <a:gd name="connsiteX7" fmla="*/ 562726 w 719034"/>
              <a:gd name="connsiteY7" fmla="*/ 46893 h 500185"/>
              <a:gd name="connsiteX8" fmla="*/ 617434 w 719034"/>
              <a:gd name="connsiteY8" fmla="*/ 85969 h 500185"/>
              <a:gd name="connsiteX9" fmla="*/ 640880 w 719034"/>
              <a:gd name="connsiteY9" fmla="*/ 109416 h 500185"/>
              <a:gd name="connsiteX10" fmla="*/ 664326 w 719034"/>
              <a:gd name="connsiteY10" fmla="*/ 117231 h 500185"/>
              <a:gd name="connsiteX11" fmla="*/ 687773 w 719034"/>
              <a:gd name="connsiteY11" fmla="*/ 148493 h 500185"/>
              <a:gd name="connsiteX12" fmla="*/ 719034 w 719034"/>
              <a:gd name="connsiteY12" fmla="*/ 179754 h 500185"/>
              <a:gd name="connsiteX13" fmla="*/ 703403 w 719034"/>
              <a:gd name="connsiteY13" fmla="*/ 289169 h 500185"/>
              <a:gd name="connsiteX14" fmla="*/ 695588 w 719034"/>
              <a:gd name="connsiteY14" fmla="*/ 312616 h 500185"/>
              <a:gd name="connsiteX15" fmla="*/ 640880 w 719034"/>
              <a:gd name="connsiteY15" fmla="*/ 343877 h 500185"/>
              <a:gd name="connsiteX16" fmla="*/ 617434 w 719034"/>
              <a:gd name="connsiteY16" fmla="*/ 359508 h 500185"/>
              <a:gd name="connsiteX17" fmla="*/ 539280 w 719034"/>
              <a:gd name="connsiteY17" fmla="*/ 390769 h 500185"/>
              <a:gd name="connsiteX18" fmla="*/ 429865 w 719034"/>
              <a:gd name="connsiteY18" fmla="*/ 414216 h 500185"/>
              <a:gd name="connsiteX19" fmla="*/ 390788 w 719034"/>
              <a:gd name="connsiteY19" fmla="*/ 429846 h 500185"/>
              <a:gd name="connsiteX20" fmla="*/ 336080 w 719034"/>
              <a:gd name="connsiteY20" fmla="*/ 445477 h 500185"/>
              <a:gd name="connsiteX21" fmla="*/ 304819 w 719034"/>
              <a:gd name="connsiteY21" fmla="*/ 461108 h 500185"/>
              <a:gd name="connsiteX22" fmla="*/ 250111 w 719034"/>
              <a:gd name="connsiteY22" fmla="*/ 476739 h 500185"/>
              <a:gd name="connsiteX23" fmla="*/ 226665 w 719034"/>
              <a:gd name="connsiteY23" fmla="*/ 484554 h 500185"/>
              <a:gd name="connsiteX24" fmla="*/ 164142 w 719034"/>
              <a:gd name="connsiteY24" fmla="*/ 500185 h 500185"/>
              <a:gd name="connsiteX25" fmla="*/ 93803 w 719034"/>
              <a:gd name="connsiteY25" fmla="*/ 492369 h 500185"/>
              <a:gd name="connsiteX26" fmla="*/ 54726 w 719034"/>
              <a:gd name="connsiteY26" fmla="*/ 445477 h 500185"/>
              <a:gd name="connsiteX27" fmla="*/ 46911 w 719034"/>
              <a:gd name="connsiteY27" fmla="*/ 422031 h 500185"/>
              <a:gd name="connsiteX28" fmla="*/ 31280 w 719034"/>
              <a:gd name="connsiteY28" fmla="*/ 390769 h 500185"/>
              <a:gd name="connsiteX29" fmla="*/ 7834 w 719034"/>
              <a:gd name="connsiteY29" fmla="*/ 336062 h 500185"/>
              <a:gd name="connsiteX30" fmla="*/ 19 w 719034"/>
              <a:gd name="connsiteY30" fmla="*/ 312616 h 500185"/>
              <a:gd name="connsiteX31" fmla="*/ 15649 w 719034"/>
              <a:gd name="connsiteY31" fmla="*/ 171939 h 500185"/>
              <a:gd name="connsiteX32" fmla="*/ 23465 w 719034"/>
              <a:gd name="connsiteY32" fmla="*/ 148493 h 500185"/>
              <a:gd name="connsiteX33" fmla="*/ 54726 w 719034"/>
              <a:gd name="connsiteY33" fmla="*/ 101600 h 500185"/>
              <a:gd name="connsiteX34" fmla="*/ 109434 w 719034"/>
              <a:gd name="connsiteY34" fmla="*/ 78154 h 500185"/>
              <a:gd name="connsiteX35" fmla="*/ 164142 w 719034"/>
              <a:gd name="connsiteY35" fmla="*/ 70339 h 500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19034" h="500185">
                <a:moveTo>
                  <a:pt x="164142" y="70339"/>
                </a:moveTo>
                <a:cubicBezTo>
                  <a:pt x="200614" y="66431"/>
                  <a:pt x="274377" y="65486"/>
                  <a:pt x="328265" y="54708"/>
                </a:cubicBezTo>
                <a:cubicBezTo>
                  <a:pt x="341038" y="52153"/>
                  <a:pt x="348140" y="37588"/>
                  <a:pt x="359526" y="31262"/>
                </a:cubicBezTo>
                <a:cubicBezTo>
                  <a:pt x="371790" y="24449"/>
                  <a:pt x="385419" y="20425"/>
                  <a:pt x="398603" y="15631"/>
                </a:cubicBezTo>
                <a:cubicBezTo>
                  <a:pt x="414088" y="10000"/>
                  <a:pt x="445496" y="0"/>
                  <a:pt x="445496" y="0"/>
                </a:cubicBezTo>
                <a:cubicBezTo>
                  <a:pt x="468942" y="7815"/>
                  <a:pt x="493021" y="13940"/>
                  <a:pt x="515834" y="23446"/>
                </a:cubicBezTo>
                <a:cubicBezTo>
                  <a:pt x="524504" y="27059"/>
                  <a:pt x="530879" y="34876"/>
                  <a:pt x="539280" y="39077"/>
                </a:cubicBezTo>
                <a:cubicBezTo>
                  <a:pt x="546648" y="42761"/>
                  <a:pt x="555358" y="43209"/>
                  <a:pt x="562726" y="46893"/>
                </a:cubicBezTo>
                <a:cubicBezTo>
                  <a:pt x="572628" y="51844"/>
                  <a:pt x="612471" y="81715"/>
                  <a:pt x="617434" y="85969"/>
                </a:cubicBezTo>
                <a:cubicBezTo>
                  <a:pt x="625826" y="93162"/>
                  <a:pt x="631684" y="103285"/>
                  <a:pt x="640880" y="109416"/>
                </a:cubicBezTo>
                <a:cubicBezTo>
                  <a:pt x="647734" y="113986"/>
                  <a:pt x="656511" y="114626"/>
                  <a:pt x="664326" y="117231"/>
                </a:cubicBezTo>
                <a:cubicBezTo>
                  <a:pt x="672142" y="127652"/>
                  <a:pt x="677766" y="140154"/>
                  <a:pt x="687773" y="148493"/>
                </a:cubicBezTo>
                <a:cubicBezTo>
                  <a:pt x="726248" y="180555"/>
                  <a:pt x="701400" y="126851"/>
                  <a:pt x="719034" y="179754"/>
                </a:cubicBezTo>
                <a:cubicBezTo>
                  <a:pt x="713824" y="216226"/>
                  <a:pt x="709806" y="252888"/>
                  <a:pt x="703403" y="289169"/>
                </a:cubicBezTo>
                <a:cubicBezTo>
                  <a:pt x="701971" y="297282"/>
                  <a:pt x="700734" y="306183"/>
                  <a:pt x="695588" y="312616"/>
                </a:cubicBezTo>
                <a:cubicBezTo>
                  <a:pt x="687572" y="322636"/>
                  <a:pt x="649379" y="339020"/>
                  <a:pt x="640880" y="343877"/>
                </a:cubicBezTo>
                <a:cubicBezTo>
                  <a:pt x="632725" y="348537"/>
                  <a:pt x="625589" y="354848"/>
                  <a:pt x="617434" y="359508"/>
                </a:cubicBezTo>
                <a:cubicBezTo>
                  <a:pt x="594987" y="372335"/>
                  <a:pt x="563920" y="385841"/>
                  <a:pt x="539280" y="390769"/>
                </a:cubicBezTo>
                <a:cubicBezTo>
                  <a:pt x="538739" y="390877"/>
                  <a:pt x="451263" y="407083"/>
                  <a:pt x="429865" y="414216"/>
                </a:cubicBezTo>
                <a:cubicBezTo>
                  <a:pt x="416556" y="418652"/>
                  <a:pt x="403924" y="424920"/>
                  <a:pt x="390788" y="429846"/>
                </a:cubicBezTo>
                <a:cubicBezTo>
                  <a:pt x="368355" y="438259"/>
                  <a:pt x="360728" y="439315"/>
                  <a:pt x="336080" y="445477"/>
                </a:cubicBezTo>
                <a:cubicBezTo>
                  <a:pt x="325660" y="450687"/>
                  <a:pt x="315527" y="456519"/>
                  <a:pt x="304819" y="461108"/>
                </a:cubicBezTo>
                <a:cubicBezTo>
                  <a:pt x="286087" y="469136"/>
                  <a:pt x="269931" y="471076"/>
                  <a:pt x="250111" y="476739"/>
                </a:cubicBezTo>
                <a:cubicBezTo>
                  <a:pt x="242190" y="479002"/>
                  <a:pt x="234657" y="482556"/>
                  <a:pt x="226665" y="484554"/>
                </a:cubicBezTo>
                <a:lnTo>
                  <a:pt x="164142" y="500185"/>
                </a:lnTo>
                <a:cubicBezTo>
                  <a:pt x="140696" y="497580"/>
                  <a:pt x="116183" y="499829"/>
                  <a:pt x="93803" y="492369"/>
                </a:cubicBezTo>
                <a:cubicBezTo>
                  <a:pt x="80909" y="488071"/>
                  <a:pt x="61876" y="456202"/>
                  <a:pt x="54726" y="445477"/>
                </a:cubicBezTo>
                <a:cubicBezTo>
                  <a:pt x="52121" y="437662"/>
                  <a:pt x="50156" y="429603"/>
                  <a:pt x="46911" y="422031"/>
                </a:cubicBezTo>
                <a:cubicBezTo>
                  <a:pt x="42322" y="411322"/>
                  <a:pt x="35371" y="401678"/>
                  <a:pt x="31280" y="390769"/>
                </a:cubicBezTo>
                <a:cubicBezTo>
                  <a:pt x="9652" y="333093"/>
                  <a:pt x="39511" y="383576"/>
                  <a:pt x="7834" y="336062"/>
                </a:cubicBezTo>
                <a:cubicBezTo>
                  <a:pt x="5229" y="328247"/>
                  <a:pt x="-373" y="320845"/>
                  <a:pt x="19" y="312616"/>
                </a:cubicBezTo>
                <a:cubicBezTo>
                  <a:pt x="2263" y="265489"/>
                  <a:pt x="8977" y="218646"/>
                  <a:pt x="15649" y="171939"/>
                </a:cubicBezTo>
                <a:cubicBezTo>
                  <a:pt x="16814" y="163784"/>
                  <a:pt x="19464" y="155694"/>
                  <a:pt x="23465" y="148493"/>
                </a:cubicBezTo>
                <a:cubicBezTo>
                  <a:pt x="32588" y="132071"/>
                  <a:pt x="37923" y="110001"/>
                  <a:pt x="54726" y="101600"/>
                </a:cubicBezTo>
                <a:cubicBezTo>
                  <a:pt x="65478" y="96224"/>
                  <a:pt x="94648" y="79797"/>
                  <a:pt x="109434" y="78154"/>
                </a:cubicBezTo>
                <a:cubicBezTo>
                  <a:pt x="124969" y="76428"/>
                  <a:pt x="127670" y="74247"/>
                  <a:pt x="164142" y="70339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187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EEDBE5-7518-43AF-A2DC-90FD1D2A4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</a:rPr>
              <a:t>02 </a:t>
            </a:r>
            <a:r>
              <a:rPr lang="zh-CN" altLang="en-US" b="1" dirty="0">
                <a:latin typeface="Times New Roman" panose="02020603050405020304" pitchFamily="18" charset="0"/>
              </a:rPr>
              <a:t>聚类</a:t>
            </a:r>
            <a:r>
              <a:rPr lang="en-US" altLang="zh-CN" b="1" dirty="0">
                <a:latin typeface="Times New Roman" panose="02020603050405020304" pitchFamily="18" charset="0"/>
              </a:rPr>
              <a:t> — </a:t>
            </a:r>
            <a:r>
              <a:rPr lang="zh-CN" altLang="en-US" b="1" dirty="0">
                <a:latin typeface="Times New Roman" panose="02020603050405020304" pitchFamily="18" charset="0"/>
              </a:rPr>
              <a:t>层次聚类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40899C-E0FB-476A-B9FD-8C30A83C5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自底向上</a:t>
            </a:r>
            <a:endParaRPr lang="en-US" altLang="zh-CN" dirty="0"/>
          </a:p>
          <a:p>
            <a:r>
              <a:rPr lang="zh-CN" altLang="en-US" dirty="0"/>
              <a:t>自顶向下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5BE93A4-0D5D-4213-88F3-EA404DAF2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831" y="1253330"/>
            <a:ext cx="5869898" cy="4554831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78146643-A3C5-4D50-B3BD-6D0060CED2B0}"/>
              </a:ext>
            </a:extLst>
          </p:cNvPr>
          <p:cNvSpPr/>
          <p:nvPr/>
        </p:nvSpPr>
        <p:spPr>
          <a:xfrm>
            <a:off x="944880" y="3230880"/>
            <a:ext cx="175260" cy="198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0AFCE71-D0AA-4AA3-9AD0-EC85575BC171}"/>
              </a:ext>
            </a:extLst>
          </p:cNvPr>
          <p:cNvSpPr/>
          <p:nvPr/>
        </p:nvSpPr>
        <p:spPr>
          <a:xfrm>
            <a:off x="1282211" y="3083850"/>
            <a:ext cx="175260" cy="198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351ACB3-A59C-4224-97B0-A44135CEB81C}"/>
              </a:ext>
            </a:extLst>
          </p:cNvPr>
          <p:cNvSpPr/>
          <p:nvPr/>
        </p:nvSpPr>
        <p:spPr>
          <a:xfrm>
            <a:off x="1970062" y="3172605"/>
            <a:ext cx="175260" cy="1981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FD78A1A0-1001-4630-80AB-3BB5FE4723CF}"/>
              </a:ext>
            </a:extLst>
          </p:cNvPr>
          <p:cNvSpPr/>
          <p:nvPr/>
        </p:nvSpPr>
        <p:spPr>
          <a:xfrm>
            <a:off x="1711275" y="3332625"/>
            <a:ext cx="175260" cy="1981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E47E8E2-10A8-4472-80B6-D96C75E73BCD}"/>
              </a:ext>
            </a:extLst>
          </p:cNvPr>
          <p:cNvSpPr/>
          <p:nvPr/>
        </p:nvSpPr>
        <p:spPr>
          <a:xfrm>
            <a:off x="1970061" y="3520140"/>
            <a:ext cx="175260" cy="1981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DBECBBF-770C-4942-893D-8EAA86B0233E}"/>
              </a:ext>
            </a:extLst>
          </p:cNvPr>
          <p:cNvSpPr/>
          <p:nvPr/>
        </p:nvSpPr>
        <p:spPr>
          <a:xfrm>
            <a:off x="1209527" y="3476971"/>
            <a:ext cx="175260" cy="198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C36AD86-F3E4-4334-8C20-0F3474FE9913}"/>
              </a:ext>
            </a:extLst>
          </p:cNvPr>
          <p:cNvSpPr/>
          <p:nvPr/>
        </p:nvSpPr>
        <p:spPr>
          <a:xfrm>
            <a:off x="804985" y="2829169"/>
            <a:ext cx="822763" cy="10550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2FC9A9BE-F6D1-421B-AB4D-87AD04C03289}"/>
              </a:ext>
            </a:extLst>
          </p:cNvPr>
          <p:cNvSpPr/>
          <p:nvPr/>
        </p:nvSpPr>
        <p:spPr>
          <a:xfrm>
            <a:off x="1620908" y="2901461"/>
            <a:ext cx="822763" cy="10550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994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EEDBE5-7518-43AF-A2DC-90FD1D2A4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</a:rPr>
              <a:t>02 </a:t>
            </a:r>
            <a:r>
              <a:rPr lang="zh-CN" altLang="en-US" b="1" dirty="0">
                <a:latin typeface="Times New Roman" panose="02020603050405020304" pitchFamily="18" charset="0"/>
              </a:rPr>
              <a:t>聚类</a:t>
            </a:r>
            <a:r>
              <a:rPr lang="en-US" altLang="zh-CN" b="1" dirty="0">
                <a:latin typeface="Times New Roman" panose="02020603050405020304" pitchFamily="18" charset="0"/>
              </a:rPr>
              <a:t> —</a:t>
            </a:r>
            <a:r>
              <a:rPr lang="zh-CN" altLang="en-US" b="1" dirty="0">
                <a:latin typeface="Times New Roman" panose="02020603050405020304" pitchFamily="18" charset="0"/>
              </a:rPr>
              <a:t>学习向量量化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40899C-E0FB-476A-B9FD-8C30A83C5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样本空间中具有代表性的点</a:t>
            </a:r>
          </a:p>
          <a:p>
            <a:r>
              <a:rPr lang="zh-CN" altLang="en-US" dirty="0"/>
              <a:t>冯洛诺伊图（</a:t>
            </a:r>
            <a:r>
              <a:rPr lang="en-US" altLang="zh-CN" dirty="0" err="1"/>
              <a:t>voronoi</a:t>
            </a:r>
            <a:r>
              <a:rPr lang="zh-CN" altLang="en-US" dirty="0"/>
              <a:t>图</a:t>
            </a:r>
            <a:r>
              <a:rPr lang="en-US" altLang="zh-CN" dirty="0"/>
              <a:t>/</a:t>
            </a:r>
            <a:r>
              <a:rPr lang="zh-CN" altLang="en-US" dirty="0"/>
              <a:t>分割）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03801CB-ABE6-4AE7-A226-A61B725FE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56" y="2976099"/>
            <a:ext cx="3095238" cy="262857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190BC25-8F78-4DEF-A9BF-95D9A99C7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879" y="3141826"/>
            <a:ext cx="3095238" cy="229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13721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EEDBE5-7518-43AF-A2DC-90FD1D2A4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</a:rPr>
              <a:t>02 </a:t>
            </a:r>
            <a:r>
              <a:rPr lang="zh-CN" altLang="en-US" b="1" dirty="0">
                <a:latin typeface="Times New Roman" panose="02020603050405020304" pitchFamily="18" charset="0"/>
              </a:rPr>
              <a:t>聚类</a:t>
            </a:r>
            <a:r>
              <a:rPr lang="en-US" altLang="zh-CN" b="1" dirty="0">
                <a:latin typeface="Times New Roman" panose="02020603050405020304" pitchFamily="18" charset="0"/>
              </a:rPr>
              <a:t> —</a:t>
            </a:r>
            <a:r>
              <a:rPr lang="en-US" altLang="zh-CN" sz="2800" b="1" dirty="0">
                <a:latin typeface="Times New Roman" panose="02020603050405020304" pitchFamily="18" charset="0"/>
              </a:rPr>
              <a:t>Label Propagation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D40899C-E0FB-476A-B9FD-8C30A83C5C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计算两两节点之间的传播概率</a:t>
                </a:r>
                <a:endParaRPr lang="en-US" altLang="zh-CN" dirty="0"/>
              </a:p>
              <a:p>
                <a:r>
                  <a:rPr lang="zh-CN" altLang="en-US" dirty="0"/>
                  <a:t>构造传播概率矩阵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)×(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𝒍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定义标签矩阵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 panose="02040503050406030204" pitchFamily="18" charset="0"/>
                      </a:rPr>
                      <m:t>𝐘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)×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𝑪</m:t>
                        </m:r>
                      </m:sup>
                    </m:sSup>
                  </m:oMath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D40899C-E0FB-476A-B9FD-8C30A83C5C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8A6934FC-D2D4-48AA-907C-7521C75E2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379" y="1360567"/>
            <a:ext cx="4251583" cy="5146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204825-A952-4971-9789-778DA7E88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628" y="2210161"/>
            <a:ext cx="2875055" cy="5146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706A510F-14CE-4547-9A6D-52FA412EA6A6}"/>
                  </a:ext>
                </a:extLst>
              </p:cNvPr>
              <p:cNvSpPr/>
              <p:nvPr/>
            </p:nvSpPr>
            <p:spPr>
              <a:xfrm>
                <a:off x="2605379" y="3707296"/>
                <a:ext cx="6096000" cy="185204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14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33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34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41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42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43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44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33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41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42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43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000" dirty="0"/>
              </a:p>
              <a:p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41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706A510F-14CE-4547-9A6D-52FA412EA6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379" y="3707296"/>
                <a:ext cx="6096000" cy="1852045"/>
              </a:xfrm>
              <a:prstGeom prst="rect">
                <a:avLst/>
              </a:prstGeom>
              <a:blipFill>
                <a:blip r:embed="rId5"/>
                <a:stretch>
                  <a:fillRect b="-9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5678218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6-9 翡翠绿去色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78375"/>
            <a:ext cx="9033641" cy="6022427"/>
          </a:xfrm>
          <a:prstGeom prst="rect">
            <a:avLst/>
          </a:prstGeom>
        </p:spPr>
      </p:pic>
      <p:pic>
        <p:nvPicPr>
          <p:cNvPr id="4" name="图片 3" descr="16-9翡翠绿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95276"/>
            <a:ext cx="9024047" cy="6016032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8746661" y="0"/>
            <a:ext cx="2688299" cy="6858000"/>
          </a:xfrm>
          <a:prstGeom prst="rect">
            <a:avLst/>
          </a:prstGeom>
          <a:solidFill>
            <a:srgbClr val="01988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dirty="0"/>
          </a:p>
        </p:txBody>
      </p:sp>
      <p:cxnSp>
        <p:nvCxnSpPr>
          <p:cNvPr id="32" name="直接连接符 31"/>
          <p:cNvCxnSpPr/>
          <p:nvPr/>
        </p:nvCxnSpPr>
        <p:spPr>
          <a:xfrm>
            <a:off x="8746661" y="3909053"/>
            <a:ext cx="2688299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104041" y="586308"/>
            <a:ext cx="2112235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方正字迹-典雅楷体简体" pitchFamily="2" charset="-122"/>
                <a:ea typeface="方正字迹-典雅楷体简体" pitchFamily="2" charset="-122"/>
              </a:rPr>
              <a:t>实验</a:t>
            </a:r>
            <a:endParaRPr lang="en-US" altLang="zh-CN" sz="5400" b="1" dirty="0">
              <a:solidFill>
                <a:schemeClr val="bg1"/>
              </a:solidFill>
              <a:latin typeface="方正字迹-典雅楷体简体" pitchFamily="2" charset="-122"/>
              <a:ea typeface="方正字迹-典雅楷体简体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DDE52A8-720B-4D8E-A21E-465A54A28B05}"/>
              </a:ext>
            </a:extLst>
          </p:cNvPr>
          <p:cNvSpPr txBox="1"/>
          <p:nvPr/>
        </p:nvSpPr>
        <p:spPr>
          <a:xfrm>
            <a:off x="9173386" y="1943100"/>
            <a:ext cx="202039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上次的数据集上对比</a:t>
            </a:r>
            <a:r>
              <a:rPr lang="en-US" altLang="zh-CN" sz="2400" b="1" dirty="0">
                <a:solidFill>
                  <a:schemeClr val="bg1">
                    <a:lumMod val="9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KNN</a:t>
            </a:r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的方法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289C89B-947E-479E-9D38-B231CD43A70D}"/>
              </a:ext>
            </a:extLst>
          </p:cNvPr>
          <p:cNvSpPr txBox="1"/>
          <p:nvPr/>
        </p:nvSpPr>
        <p:spPr>
          <a:xfrm>
            <a:off x="9173386" y="4457708"/>
            <a:ext cx="202039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上次测试数据集上实验任一一种聚类方法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王放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80308" y="-63064"/>
            <a:ext cx="3311692" cy="2016193"/>
          </a:xfrm>
          <a:prstGeom prst="rect">
            <a:avLst/>
          </a:prstGeom>
        </p:spPr>
      </p:pic>
      <p:sp>
        <p:nvSpPr>
          <p:cNvPr id="42" name="任意多边形 41"/>
          <p:cNvSpPr/>
          <p:nvPr/>
        </p:nvSpPr>
        <p:spPr>
          <a:xfrm>
            <a:off x="0" y="-214313"/>
            <a:ext cx="10907419" cy="2206855"/>
          </a:xfrm>
          <a:custGeom>
            <a:avLst/>
            <a:gdLst>
              <a:gd name="connsiteX0" fmla="*/ 0 w 6740404"/>
              <a:gd name="connsiteY0" fmla="*/ 0 h 1513115"/>
              <a:gd name="connsiteX1" fmla="*/ 6740404 w 6740404"/>
              <a:gd name="connsiteY1" fmla="*/ 0 h 1513115"/>
              <a:gd name="connsiteX2" fmla="*/ 6740404 w 6740404"/>
              <a:gd name="connsiteY2" fmla="*/ 1513115 h 1513115"/>
              <a:gd name="connsiteX3" fmla="*/ 0 w 6740404"/>
              <a:gd name="connsiteY3" fmla="*/ 1513115 h 1513115"/>
              <a:gd name="connsiteX4" fmla="*/ 0 w 6740404"/>
              <a:gd name="connsiteY4" fmla="*/ 0 h 1513115"/>
              <a:gd name="connsiteX0" fmla="*/ 0 w 6740404"/>
              <a:gd name="connsiteY0" fmla="*/ 0 h 1513115"/>
              <a:gd name="connsiteX1" fmla="*/ 6740404 w 6740404"/>
              <a:gd name="connsiteY1" fmla="*/ 0 h 1513115"/>
              <a:gd name="connsiteX2" fmla="*/ 5516267 w 6740404"/>
              <a:gd name="connsiteY2" fmla="*/ 1488908 h 1513115"/>
              <a:gd name="connsiteX3" fmla="*/ 0 w 6740404"/>
              <a:gd name="connsiteY3" fmla="*/ 1513115 h 1513115"/>
              <a:gd name="connsiteX4" fmla="*/ 0 w 6740404"/>
              <a:gd name="connsiteY4" fmla="*/ 0 h 151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40404" h="1513115">
                <a:moveTo>
                  <a:pt x="0" y="0"/>
                </a:moveTo>
                <a:lnTo>
                  <a:pt x="6740404" y="0"/>
                </a:lnTo>
                <a:lnTo>
                  <a:pt x="5516267" y="1488908"/>
                </a:lnTo>
                <a:lnTo>
                  <a:pt x="0" y="1513115"/>
                </a:lnTo>
                <a:lnTo>
                  <a:pt x="0" y="0"/>
                </a:lnTo>
                <a:close/>
              </a:path>
            </a:pathLst>
          </a:custGeom>
          <a:solidFill>
            <a:srgbClr val="019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5"/>
          <p:cNvGrpSpPr/>
          <p:nvPr/>
        </p:nvGrpSpPr>
        <p:grpSpPr>
          <a:xfrm>
            <a:off x="218495" y="183050"/>
            <a:ext cx="3149852" cy="1334476"/>
            <a:chOff x="576499" y="342955"/>
            <a:chExt cx="3149852" cy="986313"/>
          </a:xfrm>
        </p:grpSpPr>
        <p:sp>
          <p:nvSpPr>
            <p:cNvPr id="21" name="文本框 3"/>
            <p:cNvSpPr txBox="1"/>
            <p:nvPr/>
          </p:nvSpPr>
          <p:spPr>
            <a:xfrm>
              <a:off x="576499" y="342955"/>
              <a:ext cx="3149852" cy="92333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bg1"/>
                  </a:solidFill>
                  <a:latin typeface="方正字迹-典雅楷体简体" pitchFamily="2" charset="-122"/>
                  <a:ea typeface="方正字迹-典雅楷体简体" pitchFamily="2" charset="-122"/>
                </a:rPr>
                <a:t>目录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1421898" y="976677"/>
              <a:ext cx="1459054" cy="35259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zh-CN" sz="2500" b="1" dirty="0">
                  <a:solidFill>
                    <a:schemeClr val="bg1"/>
                  </a:solidFill>
                  <a:latin typeface="方正字迹-典雅楷体简体" pitchFamily="2" charset="-122"/>
                  <a:ea typeface="方正字迹-典雅楷体简体" pitchFamily="2" charset="-122"/>
                  <a:sym typeface="Arial" panose="020B0604020202020204" pitchFamily="34" charset="0"/>
                </a:rPr>
                <a:t>CONTENTS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BE42D037-FC7C-40C7-B385-3EAD2C0B685E}"/>
              </a:ext>
            </a:extLst>
          </p:cNvPr>
          <p:cNvGrpSpPr/>
          <p:nvPr/>
        </p:nvGrpSpPr>
        <p:grpSpPr>
          <a:xfrm>
            <a:off x="2177966" y="2471534"/>
            <a:ext cx="4031808" cy="642025"/>
            <a:chOff x="1516801" y="3122628"/>
            <a:chExt cx="4031808" cy="642025"/>
          </a:xfrm>
        </p:grpSpPr>
        <p:sp>
          <p:nvSpPr>
            <p:cNvPr id="23" name="矩形 22"/>
            <p:cNvSpPr/>
            <p:nvPr/>
          </p:nvSpPr>
          <p:spPr>
            <a:xfrm>
              <a:off x="1516801" y="3122628"/>
              <a:ext cx="642025" cy="642025"/>
            </a:xfrm>
            <a:prstGeom prst="rect">
              <a:avLst/>
            </a:prstGeom>
            <a:solidFill>
              <a:srgbClr val="0198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zh-CN" dirty="0"/>
                <a:t>01</a:t>
              </a:r>
              <a:endParaRPr lang="zh-CN" altLang="en-US" dirty="0"/>
            </a:p>
          </p:txBody>
        </p:sp>
        <p:sp>
          <p:nvSpPr>
            <p:cNvPr id="27" name="文本框 13"/>
            <p:cNvSpPr txBox="1"/>
            <p:nvPr/>
          </p:nvSpPr>
          <p:spPr>
            <a:xfrm>
              <a:off x="2320726" y="3164980"/>
              <a:ext cx="3227883" cy="523218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90000"/>
                    </a:schemeClr>
                  </a:solidFill>
                  <a:latin typeface="方正字迹-典雅楷体简体" pitchFamily="2" charset="-122"/>
                  <a:ea typeface="方正字迹-典雅楷体简体" pitchFamily="2" charset="-122"/>
                  <a:cs typeface="Segoe UI" panose="020B0502040204020203" pitchFamily="34" charset="0"/>
                </a:rPr>
                <a:t>KNN</a:t>
              </a:r>
              <a:endParaRPr lang="zh-CN" altLang="en-US" sz="2800" dirty="0">
                <a:solidFill>
                  <a:schemeClr val="bg2">
                    <a:lumMod val="90000"/>
                  </a:schemeClr>
                </a:solidFill>
                <a:latin typeface="方正字迹-典雅楷体简体" pitchFamily="2" charset="-122"/>
                <a:ea typeface="方正字迹-典雅楷体简体" pitchFamily="2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BDF06214-78A7-401B-A4CD-27E5A6BA9967}"/>
              </a:ext>
            </a:extLst>
          </p:cNvPr>
          <p:cNvGrpSpPr/>
          <p:nvPr/>
        </p:nvGrpSpPr>
        <p:grpSpPr>
          <a:xfrm>
            <a:off x="2177966" y="3688198"/>
            <a:ext cx="3864084" cy="642025"/>
            <a:chOff x="1535941" y="4819963"/>
            <a:chExt cx="3864084" cy="642025"/>
          </a:xfrm>
        </p:grpSpPr>
        <p:sp>
          <p:nvSpPr>
            <p:cNvPr id="24" name="矩形 23"/>
            <p:cNvSpPr/>
            <p:nvPr/>
          </p:nvSpPr>
          <p:spPr>
            <a:xfrm>
              <a:off x="1535941" y="4819963"/>
              <a:ext cx="642025" cy="642025"/>
            </a:xfrm>
            <a:prstGeom prst="rect">
              <a:avLst/>
            </a:prstGeom>
            <a:solidFill>
              <a:srgbClr val="0198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zh-CN" dirty="0"/>
                <a:t>02</a:t>
              </a:r>
              <a:endParaRPr lang="zh-CN" altLang="en-US" dirty="0"/>
            </a:p>
          </p:txBody>
        </p:sp>
        <p:sp>
          <p:nvSpPr>
            <p:cNvPr id="31" name="文本框 19"/>
            <p:cNvSpPr txBox="1"/>
            <p:nvPr/>
          </p:nvSpPr>
          <p:spPr>
            <a:xfrm>
              <a:off x="2306440" y="4876602"/>
              <a:ext cx="3093585" cy="523218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r>
                <a:rPr lang="zh-CN" altLang="en-US" sz="2800" dirty="0">
                  <a:solidFill>
                    <a:schemeClr val="bg2">
                      <a:lumMod val="90000"/>
                    </a:schemeClr>
                  </a:solidFill>
                  <a:latin typeface="方正字迹-典雅楷体简体" pitchFamily="2" charset="-122"/>
                  <a:ea typeface="方正字迹-典雅楷体简体" pitchFamily="2" charset="-122"/>
                  <a:cs typeface="Segoe UI" panose="020B0502040204020203" pitchFamily="34" charset="0"/>
                </a:rPr>
                <a:t>聚类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C79F7D13-68C0-490B-978E-DED6EF52E4BE}"/>
              </a:ext>
            </a:extLst>
          </p:cNvPr>
          <p:cNvGrpSpPr/>
          <p:nvPr/>
        </p:nvGrpSpPr>
        <p:grpSpPr>
          <a:xfrm>
            <a:off x="2177966" y="4975788"/>
            <a:ext cx="4074672" cy="642025"/>
            <a:chOff x="6701377" y="3122628"/>
            <a:chExt cx="4074672" cy="642025"/>
          </a:xfrm>
        </p:grpSpPr>
        <p:sp>
          <p:nvSpPr>
            <p:cNvPr id="32" name="矩形 31"/>
            <p:cNvSpPr/>
            <p:nvPr/>
          </p:nvSpPr>
          <p:spPr>
            <a:xfrm>
              <a:off x="6701377" y="3122628"/>
              <a:ext cx="642025" cy="642025"/>
            </a:xfrm>
            <a:prstGeom prst="rect">
              <a:avLst/>
            </a:prstGeom>
            <a:solidFill>
              <a:srgbClr val="0198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zh-CN" dirty="0"/>
                <a:t>03</a:t>
              </a:r>
              <a:endParaRPr lang="zh-CN" altLang="en-US" dirty="0"/>
            </a:p>
          </p:txBody>
        </p:sp>
        <p:sp>
          <p:nvSpPr>
            <p:cNvPr id="36" name="文本框 13"/>
            <p:cNvSpPr txBox="1"/>
            <p:nvPr/>
          </p:nvSpPr>
          <p:spPr>
            <a:xfrm>
              <a:off x="7548166" y="3164980"/>
              <a:ext cx="3227883" cy="523218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r>
                <a:rPr lang="zh-CN" altLang="en-US" sz="2800" dirty="0">
                  <a:latin typeface="方正字迹-典雅楷体简体" pitchFamily="2" charset="-122"/>
                  <a:ea typeface="方正字迹-典雅楷体简体" pitchFamily="2" charset="-122"/>
                  <a:cs typeface="Segoe UI" panose="020B0502040204020203" pitchFamily="34" charset="0"/>
                </a:rPr>
                <a:t>贝叶斯模型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076388"/>
      </p:ext>
    </p:extLst>
  </p:cSld>
  <p:clrMapOvr>
    <a:masterClrMapping/>
  </p:clrMapOvr>
  <p:transition spd="slow"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9"/>
          <p:cNvSpPr/>
          <p:nvPr/>
        </p:nvSpPr>
        <p:spPr>
          <a:xfrm>
            <a:off x="3794761" y="1316765"/>
            <a:ext cx="8397240" cy="4753323"/>
          </a:xfrm>
          <a:custGeom>
            <a:avLst/>
            <a:gdLst>
              <a:gd name="connsiteX0" fmla="*/ 6466 w 144016"/>
              <a:gd name="connsiteY0" fmla="*/ 0 h 871773"/>
              <a:gd name="connsiteX1" fmla="*/ 144016 w 144016"/>
              <a:gd name="connsiteY1" fmla="*/ 2329 h 871773"/>
              <a:gd name="connsiteX2" fmla="*/ 144016 w 144016"/>
              <a:gd name="connsiteY2" fmla="*/ 871773 h 871773"/>
              <a:gd name="connsiteX3" fmla="*/ 0 w 144016"/>
              <a:gd name="connsiteY3" fmla="*/ 871773 h 871773"/>
              <a:gd name="connsiteX4" fmla="*/ 6466 w 144016"/>
              <a:gd name="connsiteY4" fmla="*/ 0 h 871773"/>
              <a:gd name="connsiteX0" fmla="*/ 6466 w 144016"/>
              <a:gd name="connsiteY0" fmla="*/ 0 h 871773"/>
              <a:gd name="connsiteX1" fmla="*/ 144016 w 144016"/>
              <a:gd name="connsiteY1" fmla="*/ 2329 h 871773"/>
              <a:gd name="connsiteX2" fmla="*/ 144016 w 144016"/>
              <a:gd name="connsiteY2" fmla="*/ 871773 h 871773"/>
              <a:gd name="connsiteX3" fmla="*/ 0 w 144016"/>
              <a:gd name="connsiteY3" fmla="*/ 871773 h 871773"/>
              <a:gd name="connsiteX4" fmla="*/ 6466 w 144016"/>
              <a:gd name="connsiteY4" fmla="*/ 0 h 871773"/>
              <a:gd name="connsiteX0" fmla="*/ 6466 w 144016"/>
              <a:gd name="connsiteY0" fmla="*/ 0 h 871773"/>
              <a:gd name="connsiteX1" fmla="*/ 144016 w 144016"/>
              <a:gd name="connsiteY1" fmla="*/ 2329 h 871773"/>
              <a:gd name="connsiteX2" fmla="*/ 144016 w 144016"/>
              <a:gd name="connsiteY2" fmla="*/ 871773 h 871773"/>
              <a:gd name="connsiteX3" fmla="*/ 0 w 144016"/>
              <a:gd name="connsiteY3" fmla="*/ 871773 h 871773"/>
              <a:gd name="connsiteX4" fmla="*/ 6466 w 144016"/>
              <a:gd name="connsiteY4" fmla="*/ 0 h 871773"/>
              <a:gd name="connsiteX0" fmla="*/ 6466 w 144016"/>
              <a:gd name="connsiteY0" fmla="*/ 0 h 871773"/>
              <a:gd name="connsiteX1" fmla="*/ 144016 w 144016"/>
              <a:gd name="connsiteY1" fmla="*/ 2329 h 871773"/>
              <a:gd name="connsiteX2" fmla="*/ 144016 w 144016"/>
              <a:gd name="connsiteY2" fmla="*/ 871773 h 871773"/>
              <a:gd name="connsiteX3" fmla="*/ 0 w 144016"/>
              <a:gd name="connsiteY3" fmla="*/ 871773 h 871773"/>
              <a:gd name="connsiteX4" fmla="*/ 6466 w 144016"/>
              <a:gd name="connsiteY4" fmla="*/ 0 h 871773"/>
              <a:gd name="connsiteX0" fmla="*/ 8621 w 144016"/>
              <a:gd name="connsiteY0" fmla="*/ 0 h 871773"/>
              <a:gd name="connsiteX1" fmla="*/ 144016 w 144016"/>
              <a:gd name="connsiteY1" fmla="*/ 2329 h 871773"/>
              <a:gd name="connsiteX2" fmla="*/ 144016 w 144016"/>
              <a:gd name="connsiteY2" fmla="*/ 871773 h 871773"/>
              <a:gd name="connsiteX3" fmla="*/ 0 w 144016"/>
              <a:gd name="connsiteY3" fmla="*/ 871773 h 871773"/>
              <a:gd name="connsiteX4" fmla="*/ 8621 w 144016"/>
              <a:gd name="connsiteY4" fmla="*/ 0 h 871773"/>
              <a:gd name="connsiteX0" fmla="*/ 8621 w 144016"/>
              <a:gd name="connsiteY0" fmla="*/ 0 h 871773"/>
              <a:gd name="connsiteX1" fmla="*/ 144016 w 144016"/>
              <a:gd name="connsiteY1" fmla="*/ 2329 h 871773"/>
              <a:gd name="connsiteX2" fmla="*/ 144016 w 144016"/>
              <a:gd name="connsiteY2" fmla="*/ 871773 h 871773"/>
              <a:gd name="connsiteX3" fmla="*/ 0 w 144016"/>
              <a:gd name="connsiteY3" fmla="*/ 871773 h 871773"/>
              <a:gd name="connsiteX4" fmla="*/ 8621 w 144016"/>
              <a:gd name="connsiteY4" fmla="*/ 0 h 871773"/>
              <a:gd name="connsiteX0" fmla="*/ 8621 w 144016"/>
              <a:gd name="connsiteY0" fmla="*/ 0 h 871773"/>
              <a:gd name="connsiteX1" fmla="*/ 144016 w 144016"/>
              <a:gd name="connsiteY1" fmla="*/ 2329 h 871773"/>
              <a:gd name="connsiteX2" fmla="*/ 144016 w 144016"/>
              <a:gd name="connsiteY2" fmla="*/ 871773 h 871773"/>
              <a:gd name="connsiteX3" fmla="*/ 0 w 144016"/>
              <a:gd name="connsiteY3" fmla="*/ 871773 h 871773"/>
              <a:gd name="connsiteX4" fmla="*/ 8621 w 144016"/>
              <a:gd name="connsiteY4" fmla="*/ 0 h 871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16" h="871773">
                <a:moveTo>
                  <a:pt x="8621" y="0"/>
                </a:moveTo>
                <a:lnTo>
                  <a:pt x="144016" y="2329"/>
                </a:lnTo>
                <a:lnTo>
                  <a:pt x="144016" y="871773"/>
                </a:lnTo>
                <a:lnTo>
                  <a:pt x="0" y="871773"/>
                </a:lnTo>
                <a:cubicBezTo>
                  <a:pt x="2617" y="574970"/>
                  <a:pt x="6081" y="280498"/>
                  <a:pt x="862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9"/>
          <p:cNvSpPr/>
          <p:nvPr/>
        </p:nvSpPr>
        <p:spPr>
          <a:xfrm>
            <a:off x="1" y="1909094"/>
            <a:ext cx="3986937" cy="3594065"/>
          </a:xfrm>
          <a:custGeom>
            <a:avLst/>
            <a:gdLst>
              <a:gd name="connsiteX0" fmla="*/ 0 w 4149190"/>
              <a:gd name="connsiteY0" fmla="*/ 0 h 2686024"/>
              <a:gd name="connsiteX1" fmla="*/ 4149190 w 4149190"/>
              <a:gd name="connsiteY1" fmla="*/ 9525 h 2686024"/>
              <a:gd name="connsiteX2" fmla="*/ 3758104 w 4149190"/>
              <a:gd name="connsiteY2" fmla="*/ 2686024 h 2686024"/>
              <a:gd name="connsiteX3" fmla="*/ 0 w 4149190"/>
              <a:gd name="connsiteY3" fmla="*/ 2686024 h 2686024"/>
              <a:gd name="connsiteX4" fmla="*/ 0 w 4149190"/>
              <a:gd name="connsiteY4" fmla="*/ 0 h 2686024"/>
              <a:gd name="connsiteX0" fmla="*/ 0 w 4149190"/>
              <a:gd name="connsiteY0" fmla="*/ 0 h 2695549"/>
              <a:gd name="connsiteX1" fmla="*/ 4149190 w 4149190"/>
              <a:gd name="connsiteY1" fmla="*/ 9525 h 2695549"/>
              <a:gd name="connsiteX2" fmla="*/ 3881929 w 4149190"/>
              <a:gd name="connsiteY2" fmla="*/ 2695549 h 2695549"/>
              <a:gd name="connsiteX3" fmla="*/ 0 w 4149190"/>
              <a:gd name="connsiteY3" fmla="*/ 2686024 h 2695549"/>
              <a:gd name="connsiteX4" fmla="*/ 0 w 4149190"/>
              <a:gd name="connsiteY4" fmla="*/ 0 h 2695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9190" h="2695549">
                <a:moveTo>
                  <a:pt x="0" y="0"/>
                </a:moveTo>
                <a:lnTo>
                  <a:pt x="4149190" y="9525"/>
                </a:lnTo>
                <a:lnTo>
                  <a:pt x="3881929" y="2695549"/>
                </a:lnTo>
                <a:lnTo>
                  <a:pt x="0" y="2686024"/>
                </a:lnTo>
                <a:lnTo>
                  <a:pt x="0" y="0"/>
                </a:lnTo>
                <a:close/>
              </a:path>
            </a:pathLst>
          </a:custGeom>
          <a:solidFill>
            <a:srgbClr val="019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67">
            <a:extLst>
              <a:ext uri="{FF2B5EF4-FFF2-40B4-BE49-F238E27FC236}">
                <a16:creationId xmlns:a16="http://schemas.microsoft.com/office/drawing/2014/main" id="{44A0A209-6968-4DD4-831A-3FD66051D9A9}"/>
              </a:ext>
            </a:extLst>
          </p:cNvPr>
          <p:cNvGrpSpPr/>
          <p:nvPr/>
        </p:nvGrpSpPr>
        <p:grpSpPr>
          <a:xfrm rot="10800000">
            <a:off x="-3" y="292086"/>
            <a:ext cx="2193229" cy="651931"/>
            <a:chOff x="6822433" y="419100"/>
            <a:chExt cx="1644921" cy="488948"/>
          </a:xfrm>
          <a:solidFill>
            <a:srgbClr val="01988F"/>
          </a:solidFill>
        </p:grpSpPr>
        <p:sp>
          <p:nvSpPr>
            <p:cNvPr id="31" name="矩形 9">
              <a:extLst>
                <a:ext uri="{FF2B5EF4-FFF2-40B4-BE49-F238E27FC236}">
                  <a16:creationId xmlns:a16="http://schemas.microsoft.com/office/drawing/2014/main" id="{6F89D909-F39C-4DBC-AB3D-0C5C374E3BAA}"/>
                </a:ext>
              </a:extLst>
            </p:cNvPr>
            <p:cNvSpPr/>
            <p:nvPr/>
          </p:nvSpPr>
          <p:spPr>
            <a:xfrm>
              <a:off x="6876257" y="419100"/>
              <a:ext cx="1591097" cy="488948"/>
            </a:xfrm>
            <a:custGeom>
              <a:avLst/>
              <a:gdLst/>
              <a:ahLst/>
              <a:cxnLst/>
              <a:rect l="l" t="t" r="r" b="b"/>
              <a:pathLst>
                <a:path w="144016" h="869444">
                  <a:moveTo>
                    <a:pt x="0" y="0"/>
                  </a:moveTo>
                  <a:lnTo>
                    <a:pt x="144016" y="0"/>
                  </a:lnTo>
                  <a:lnTo>
                    <a:pt x="144016" y="869444"/>
                  </a:lnTo>
                  <a:lnTo>
                    <a:pt x="0" y="86944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D83805F-B866-4E75-A511-1BB5DC56002C}"/>
                </a:ext>
              </a:extLst>
            </p:cNvPr>
            <p:cNvSpPr/>
            <p:nvPr/>
          </p:nvSpPr>
          <p:spPr>
            <a:xfrm rot="10800000">
              <a:off x="6822433" y="489721"/>
              <a:ext cx="1644921" cy="346249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方正字迹-典雅楷体简体" pitchFamily="2" charset="-122"/>
                  <a:ea typeface="方正字迹-典雅楷体简体" pitchFamily="2" charset="-122"/>
                </a:rPr>
                <a:t>03 </a:t>
              </a:r>
              <a:r>
                <a:rPr lang="zh-CN" altLang="en-US" sz="2400" b="1" dirty="0">
                  <a:solidFill>
                    <a:schemeClr val="bg1"/>
                  </a:solidFill>
                  <a:latin typeface="方正字迹-典雅楷体简体" pitchFamily="2" charset="-122"/>
                  <a:ea typeface="方正字迹-典雅楷体简体" pitchFamily="2" charset="-122"/>
                </a:rPr>
                <a:t>贝叶斯模型</a:t>
              </a:r>
            </a:p>
          </p:txBody>
        </p:sp>
      </p:grpSp>
      <p:pic>
        <p:nvPicPr>
          <p:cNvPr id="33" name="图片 32" descr="蔷薇 3.jpg"/>
          <p:cNvPicPr>
            <a:picLocks noChangeAspect="1"/>
          </p:cNvPicPr>
          <p:nvPr/>
        </p:nvPicPr>
        <p:blipFill>
          <a:blip r:embed="rId3" cstate="print"/>
          <a:srcRect l="22014" r="3237"/>
          <a:stretch>
            <a:fillRect/>
          </a:stretch>
        </p:blipFill>
        <p:spPr>
          <a:xfrm>
            <a:off x="-17504" y="1914354"/>
            <a:ext cx="4004442" cy="3558143"/>
          </a:xfrm>
          <a:prstGeom prst="parallelogram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3007F0E-D943-4A1C-AEBC-7ED08D5C8EC7}"/>
              </a:ext>
            </a:extLst>
          </p:cNvPr>
          <p:cNvSpPr txBox="1"/>
          <p:nvPr/>
        </p:nvSpPr>
        <p:spPr>
          <a:xfrm>
            <a:off x="4396740" y="1729740"/>
            <a:ext cx="7406640" cy="4376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</a:rPr>
              <a:t>朴素贝叶斯</a:t>
            </a:r>
            <a:endParaRPr lang="en-US" altLang="zh-CN" sz="2400" b="1" dirty="0">
              <a:latin typeface="Times New Roman" panose="02020603050405020304" pitchFamily="18" charset="0"/>
              <a:ea typeface="华文楷体" panose="02010600040101010101" pitchFamily="2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华文楷体" panose="02010600040101010101" pitchFamily="2" charset="-122"/>
              </a:rPr>
              <a:t>前提：</a:t>
            </a:r>
            <a:r>
              <a:rPr lang="zh-CN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条件独立</a:t>
            </a:r>
            <a:endParaRPr lang="en-US" altLang="zh-CN" sz="2000" b="1" dirty="0">
              <a:solidFill>
                <a:srgbClr val="0070C0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华文楷体" panose="02010600040101010101" pitchFamily="2" charset="-122"/>
              </a:rPr>
              <a:t>贝叶斯公式</a:t>
            </a:r>
            <a:endParaRPr lang="en-US" altLang="zh-CN" sz="2000" b="1" dirty="0">
              <a:latin typeface="Times New Roman" panose="02020603050405020304" pitchFamily="18" charset="0"/>
              <a:ea typeface="华文楷体" panose="02010600040101010101" pitchFamily="2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华文楷体" panose="02010600040101010101" pitchFamily="2" charset="-122"/>
              </a:rPr>
              <a:t>离散和连续场景实现朴素贝叶斯分类器</a:t>
            </a:r>
            <a:endParaRPr lang="en-US" altLang="zh-CN" sz="2000" b="1" dirty="0">
              <a:latin typeface="Times New Roman" panose="02020603050405020304" pitchFamily="18" charset="0"/>
              <a:ea typeface="华文楷体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</a:rPr>
              <a:t>贝叶斯网络</a:t>
            </a:r>
            <a:endParaRPr lang="en-US" altLang="zh-CN" sz="2400" b="1" dirty="0">
              <a:latin typeface="Times New Roman" panose="02020603050405020304" pitchFamily="18" charset="0"/>
              <a:ea typeface="华文楷体" panose="02010600040101010101" pitchFamily="2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华文楷体" panose="02010600040101010101" pitchFamily="2" charset="-122"/>
              </a:rPr>
              <a:t>有向图模型</a:t>
            </a:r>
            <a:endParaRPr lang="en-US" altLang="zh-CN" sz="2000" b="1" dirty="0">
              <a:latin typeface="Times New Roman" panose="02020603050405020304" pitchFamily="18" charset="0"/>
              <a:ea typeface="华文楷体" panose="02010600040101010101" pitchFamily="2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华文楷体" panose="02010600040101010101" pitchFamily="2" charset="-122"/>
              </a:rPr>
              <a:t>预测问题</a:t>
            </a:r>
            <a:r>
              <a:rPr lang="en-US" altLang="zh-CN" sz="2000" b="1" dirty="0">
                <a:latin typeface="Times New Roman" panose="02020603050405020304" pitchFamily="18" charset="0"/>
                <a:ea typeface="华文楷体" panose="02010600040101010101" pitchFamily="2" charset="-122"/>
              </a:rPr>
              <a:t>——</a:t>
            </a:r>
            <a:r>
              <a:rPr lang="zh-CN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自顶向下</a:t>
            </a:r>
            <a:endParaRPr lang="en-US" altLang="zh-CN" sz="2000" b="1" dirty="0">
              <a:solidFill>
                <a:srgbClr val="0070C0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华文楷体" panose="02010600040101010101" pitchFamily="2" charset="-122"/>
              </a:rPr>
              <a:t>推断问题</a:t>
            </a:r>
            <a:r>
              <a:rPr lang="en-US" altLang="zh-CN" sz="2000" b="1" dirty="0">
                <a:latin typeface="Times New Roman" panose="02020603050405020304" pitchFamily="18" charset="0"/>
                <a:ea typeface="华文楷体" panose="02010600040101010101" pitchFamily="2" charset="-122"/>
              </a:rPr>
              <a:t>——</a:t>
            </a:r>
            <a:r>
              <a:rPr lang="zh-CN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自底向上</a:t>
            </a:r>
            <a:endParaRPr lang="en-US" altLang="zh-CN" sz="2000" b="1" dirty="0">
              <a:solidFill>
                <a:srgbClr val="0070C0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华文楷体" panose="02010600040101010101" pitchFamily="2" charset="-122"/>
              </a:rPr>
              <a:t>结构学习*</a:t>
            </a:r>
          </a:p>
        </p:txBody>
      </p:sp>
    </p:spTree>
    <p:extLst>
      <p:ext uri="{BB962C8B-B14F-4D97-AF65-F5344CB8AC3E}">
        <p14:creationId xmlns:p14="http://schemas.microsoft.com/office/powerpoint/2010/main" val="688699767"/>
      </p:ext>
    </p:extLst>
  </p:cSld>
  <p:clrMapOvr>
    <a:masterClrMapping/>
  </p:clrMapOvr>
  <p:transition spd="slow"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王放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80308" y="-63064"/>
            <a:ext cx="3311692" cy="2016193"/>
          </a:xfrm>
          <a:prstGeom prst="rect">
            <a:avLst/>
          </a:prstGeom>
        </p:spPr>
      </p:pic>
      <p:sp>
        <p:nvSpPr>
          <p:cNvPr id="42" name="任意多边形 41"/>
          <p:cNvSpPr/>
          <p:nvPr/>
        </p:nvSpPr>
        <p:spPr>
          <a:xfrm>
            <a:off x="0" y="-214313"/>
            <a:ext cx="10907419" cy="2206855"/>
          </a:xfrm>
          <a:custGeom>
            <a:avLst/>
            <a:gdLst>
              <a:gd name="connsiteX0" fmla="*/ 0 w 6740404"/>
              <a:gd name="connsiteY0" fmla="*/ 0 h 1513115"/>
              <a:gd name="connsiteX1" fmla="*/ 6740404 w 6740404"/>
              <a:gd name="connsiteY1" fmla="*/ 0 h 1513115"/>
              <a:gd name="connsiteX2" fmla="*/ 6740404 w 6740404"/>
              <a:gd name="connsiteY2" fmla="*/ 1513115 h 1513115"/>
              <a:gd name="connsiteX3" fmla="*/ 0 w 6740404"/>
              <a:gd name="connsiteY3" fmla="*/ 1513115 h 1513115"/>
              <a:gd name="connsiteX4" fmla="*/ 0 w 6740404"/>
              <a:gd name="connsiteY4" fmla="*/ 0 h 1513115"/>
              <a:gd name="connsiteX0" fmla="*/ 0 w 6740404"/>
              <a:gd name="connsiteY0" fmla="*/ 0 h 1513115"/>
              <a:gd name="connsiteX1" fmla="*/ 6740404 w 6740404"/>
              <a:gd name="connsiteY1" fmla="*/ 0 h 1513115"/>
              <a:gd name="connsiteX2" fmla="*/ 5516267 w 6740404"/>
              <a:gd name="connsiteY2" fmla="*/ 1488908 h 1513115"/>
              <a:gd name="connsiteX3" fmla="*/ 0 w 6740404"/>
              <a:gd name="connsiteY3" fmla="*/ 1513115 h 1513115"/>
              <a:gd name="connsiteX4" fmla="*/ 0 w 6740404"/>
              <a:gd name="connsiteY4" fmla="*/ 0 h 151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40404" h="1513115">
                <a:moveTo>
                  <a:pt x="0" y="0"/>
                </a:moveTo>
                <a:lnTo>
                  <a:pt x="6740404" y="0"/>
                </a:lnTo>
                <a:lnTo>
                  <a:pt x="5516267" y="1488908"/>
                </a:lnTo>
                <a:lnTo>
                  <a:pt x="0" y="1513115"/>
                </a:lnTo>
                <a:lnTo>
                  <a:pt x="0" y="0"/>
                </a:lnTo>
                <a:close/>
              </a:path>
            </a:pathLst>
          </a:custGeom>
          <a:solidFill>
            <a:srgbClr val="019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5"/>
          <p:cNvGrpSpPr/>
          <p:nvPr/>
        </p:nvGrpSpPr>
        <p:grpSpPr>
          <a:xfrm>
            <a:off x="218495" y="183050"/>
            <a:ext cx="3149852" cy="1334476"/>
            <a:chOff x="576499" y="342955"/>
            <a:chExt cx="3149852" cy="986313"/>
          </a:xfrm>
        </p:grpSpPr>
        <p:sp>
          <p:nvSpPr>
            <p:cNvPr id="21" name="文本框 3"/>
            <p:cNvSpPr txBox="1"/>
            <p:nvPr/>
          </p:nvSpPr>
          <p:spPr>
            <a:xfrm>
              <a:off x="576499" y="342955"/>
              <a:ext cx="3149852" cy="92333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bg1"/>
                  </a:solidFill>
                  <a:latin typeface="方正字迹-典雅楷体简体" pitchFamily="2" charset="-122"/>
                  <a:ea typeface="方正字迹-典雅楷体简体" pitchFamily="2" charset="-122"/>
                </a:rPr>
                <a:t>目录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1421898" y="976677"/>
              <a:ext cx="1459054" cy="35259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zh-CN" sz="2500" b="1" dirty="0">
                  <a:solidFill>
                    <a:schemeClr val="bg1"/>
                  </a:solidFill>
                  <a:latin typeface="方正字迹-典雅楷体简体" pitchFamily="2" charset="-122"/>
                  <a:ea typeface="方正字迹-典雅楷体简体" pitchFamily="2" charset="-122"/>
                  <a:sym typeface="Arial" panose="020B0604020202020204" pitchFamily="34" charset="0"/>
                </a:rPr>
                <a:t>CONTENTS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BE42D037-FC7C-40C7-B385-3EAD2C0B685E}"/>
              </a:ext>
            </a:extLst>
          </p:cNvPr>
          <p:cNvGrpSpPr/>
          <p:nvPr/>
        </p:nvGrpSpPr>
        <p:grpSpPr>
          <a:xfrm>
            <a:off x="2177966" y="2471534"/>
            <a:ext cx="4031808" cy="642025"/>
            <a:chOff x="1516801" y="3122628"/>
            <a:chExt cx="4031808" cy="642025"/>
          </a:xfrm>
        </p:grpSpPr>
        <p:sp>
          <p:nvSpPr>
            <p:cNvPr id="23" name="矩形 22"/>
            <p:cNvSpPr/>
            <p:nvPr/>
          </p:nvSpPr>
          <p:spPr>
            <a:xfrm>
              <a:off x="1516801" y="3122628"/>
              <a:ext cx="642025" cy="642025"/>
            </a:xfrm>
            <a:prstGeom prst="rect">
              <a:avLst/>
            </a:prstGeom>
            <a:solidFill>
              <a:srgbClr val="0198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zh-CN" dirty="0"/>
                <a:t>01</a:t>
              </a:r>
              <a:endParaRPr lang="zh-CN" altLang="en-US" dirty="0"/>
            </a:p>
          </p:txBody>
        </p:sp>
        <p:sp>
          <p:nvSpPr>
            <p:cNvPr id="27" name="文本框 13"/>
            <p:cNvSpPr txBox="1"/>
            <p:nvPr/>
          </p:nvSpPr>
          <p:spPr>
            <a:xfrm>
              <a:off x="2320726" y="3164980"/>
              <a:ext cx="3227883" cy="523218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r>
                <a:rPr lang="en-US" altLang="zh-CN" sz="2800" dirty="0">
                  <a:latin typeface="方正字迹-典雅楷体简体" pitchFamily="2" charset="-122"/>
                  <a:ea typeface="方正字迹-典雅楷体简体" pitchFamily="2" charset="-122"/>
                  <a:cs typeface="Segoe UI" panose="020B0502040204020203" pitchFamily="34" charset="0"/>
                </a:rPr>
                <a:t>KNN</a:t>
              </a:r>
              <a:endParaRPr lang="zh-CN" altLang="en-US" sz="2800" dirty="0">
                <a:latin typeface="方正字迹-典雅楷体简体" pitchFamily="2" charset="-122"/>
                <a:ea typeface="方正字迹-典雅楷体简体" pitchFamily="2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BDF06214-78A7-401B-A4CD-27E5A6BA9967}"/>
              </a:ext>
            </a:extLst>
          </p:cNvPr>
          <p:cNvGrpSpPr/>
          <p:nvPr/>
        </p:nvGrpSpPr>
        <p:grpSpPr>
          <a:xfrm>
            <a:off x="2177966" y="3688198"/>
            <a:ext cx="3864084" cy="642025"/>
            <a:chOff x="1535941" y="4819963"/>
            <a:chExt cx="3864084" cy="642025"/>
          </a:xfrm>
        </p:grpSpPr>
        <p:sp>
          <p:nvSpPr>
            <p:cNvPr id="24" name="矩形 23"/>
            <p:cNvSpPr/>
            <p:nvPr/>
          </p:nvSpPr>
          <p:spPr>
            <a:xfrm>
              <a:off x="1535941" y="4819963"/>
              <a:ext cx="642025" cy="642025"/>
            </a:xfrm>
            <a:prstGeom prst="rect">
              <a:avLst/>
            </a:prstGeom>
            <a:solidFill>
              <a:srgbClr val="0198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zh-CN" dirty="0"/>
                <a:t>02</a:t>
              </a:r>
              <a:endParaRPr lang="zh-CN" altLang="en-US" dirty="0"/>
            </a:p>
          </p:txBody>
        </p:sp>
        <p:sp>
          <p:nvSpPr>
            <p:cNvPr id="31" name="文本框 19"/>
            <p:cNvSpPr txBox="1"/>
            <p:nvPr/>
          </p:nvSpPr>
          <p:spPr>
            <a:xfrm>
              <a:off x="2306440" y="4876602"/>
              <a:ext cx="3093585" cy="523218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r>
                <a:rPr lang="zh-CN" altLang="en-US" sz="2800" dirty="0">
                  <a:latin typeface="方正字迹-典雅楷体简体" pitchFamily="2" charset="-122"/>
                  <a:ea typeface="方正字迹-典雅楷体简体" pitchFamily="2" charset="-122"/>
                  <a:cs typeface="Segoe UI" panose="020B0502040204020203" pitchFamily="34" charset="0"/>
                </a:rPr>
                <a:t>聚类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C79F7D13-68C0-490B-978E-DED6EF52E4BE}"/>
              </a:ext>
            </a:extLst>
          </p:cNvPr>
          <p:cNvGrpSpPr/>
          <p:nvPr/>
        </p:nvGrpSpPr>
        <p:grpSpPr>
          <a:xfrm>
            <a:off x="2177966" y="4975788"/>
            <a:ext cx="4074672" cy="642025"/>
            <a:chOff x="6701377" y="3122628"/>
            <a:chExt cx="4074672" cy="642025"/>
          </a:xfrm>
        </p:grpSpPr>
        <p:sp>
          <p:nvSpPr>
            <p:cNvPr id="32" name="矩形 31"/>
            <p:cNvSpPr/>
            <p:nvPr/>
          </p:nvSpPr>
          <p:spPr>
            <a:xfrm>
              <a:off x="6701377" y="3122628"/>
              <a:ext cx="642025" cy="642025"/>
            </a:xfrm>
            <a:prstGeom prst="rect">
              <a:avLst/>
            </a:prstGeom>
            <a:solidFill>
              <a:srgbClr val="0198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zh-CN" dirty="0"/>
                <a:t>03</a:t>
              </a:r>
              <a:endParaRPr lang="zh-CN" altLang="en-US" dirty="0"/>
            </a:p>
          </p:txBody>
        </p:sp>
        <p:sp>
          <p:nvSpPr>
            <p:cNvPr id="36" name="文本框 13"/>
            <p:cNvSpPr txBox="1"/>
            <p:nvPr/>
          </p:nvSpPr>
          <p:spPr>
            <a:xfrm>
              <a:off x="7548166" y="3164980"/>
              <a:ext cx="3227883" cy="523218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r>
                <a:rPr lang="zh-CN" altLang="en-US" sz="2800" dirty="0">
                  <a:latin typeface="方正字迹-典雅楷体简体" pitchFamily="2" charset="-122"/>
                  <a:ea typeface="方正字迹-典雅楷体简体" pitchFamily="2" charset="-122"/>
                  <a:cs typeface="Segoe UI" panose="020B0502040204020203" pitchFamily="34" charset="0"/>
                </a:rPr>
                <a:t>贝叶斯模型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5093322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EEDBE5-7518-43AF-A2DC-90FD1D2A4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</a:rPr>
              <a:t>03 </a:t>
            </a:r>
            <a:r>
              <a:rPr lang="zh-CN" altLang="en-US" b="1" dirty="0">
                <a:latin typeface="Times New Roman" panose="02020603050405020304" pitchFamily="18" charset="0"/>
              </a:rPr>
              <a:t>贝叶斯</a:t>
            </a:r>
            <a:r>
              <a:rPr lang="en-US" altLang="zh-CN" b="1" dirty="0">
                <a:latin typeface="Times New Roman" panose="02020603050405020304" pitchFamily="18" charset="0"/>
              </a:rPr>
              <a:t> —</a:t>
            </a:r>
            <a:r>
              <a:rPr lang="zh-CN" altLang="en-US" sz="2800" b="1" dirty="0">
                <a:latin typeface="Times New Roman" panose="02020603050405020304" pitchFamily="18" charset="0"/>
              </a:rPr>
              <a:t>朴素贝叶斯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D40899C-E0FB-476A-B9FD-8C30A83C5C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贝叶斯公式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num>
                      <m:den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den>
                    </m:f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den>
                    </m:f>
                    <m:nary>
                      <m:naryPr>
                        <m:chr m:val="∏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𝒅</m:t>
                        </m:r>
                      </m:sup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e>
                    </m:nary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𝒂𝒓𝒈𝒎𝒂𝒙𝑷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∏"/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sup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e>
                    </m:nary>
                  </m:oMath>
                </a14:m>
                <a:endParaRPr lang="en-US" altLang="zh-CN" dirty="0"/>
              </a:p>
              <a:p>
                <a:r>
                  <a:rPr lang="zh-CN" altLang="en-US" dirty="0"/>
                  <a:t>朴素贝叶斯是基于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贝叶斯定理</a:t>
                </a:r>
                <a:r>
                  <a:rPr lang="zh-CN" altLang="en-US" dirty="0"/>
                  <a:t>和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特征条件独立</a:t>
                </a:r>
                <a:r>
                  <a:rPr lang="zh-CN" altLang="en-US" dirty="0"/>
                  <a:t>假设的分类</a:t>
                </a:r>
              </a:p>
              <a:p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D40899C-E0FB-476A-B9FD-8C30A83C5C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7A4FCAD2-AC61-46FE-8888-07AC13528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04" y="4648134"/>
            <a:ext cx="4381701" cy="131451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530CE8C-6973-43ED-984B-7E40B2858E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925" y="4484724"/>
            <a:ext cx="5153744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00397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EEDBE5-7518-43AF-A2DC-90FD1D2A4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</a:rPr>
              <a:t>03 </a:t>
            </a:r>
            <a:r>
              <a:rPr lang="zh-CN" altLang="en-US" b="1" dirty="0">
                <a:latin typeface="Times New Roman" panose="02020603050405020304" pitchFamily="18" charset="0"/>
              </a:rPr>
              <a:t>贝叶斯</a:t>
            </a:r>
            <a:r>
              <a:rPr lang="en-US" altLang="zh-CN" b="1" dirty="0">
                <a:latin typeface="Times New Roman" panose="02020603050405020304" pitchFamily="18" charset="0"/>
              </a:rPr>
              <a:t> —</a:t>
            </a:r>
            <a:r>
              <a:rPr lang="zh-CN" altLang="en-US" sz="2800" b="1" dirty="0">
                <a:latin typeface="Times New Roman" panose="02020603050405020304" pitchFamily="18" charset="0"/>
              </a:rPr>
              <a:t>贝叶斯网络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40899C-E0FB-476A-B9FD-8C30A83C5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贝叶斯网络</a:t>
            </a:r>
            <a:r>
              <a:rPr lang="zh-CN" altLang="en-US" dirty="0"/>
              <a:t>借助</a:t>
            </a:r>
            <a:r>
              <a:rPr lang="zh-CN" altLang="en-US" dirty="0">
                <a:solidFill>
                  <a:srgbClr val="0085B4"/>
                </a:solidFill>
              </a:rPr>
              <a:t>有向无环图</a:t>
            </a:r>
            <a:r>
              <a:rPr lang="zh-CN" altLang="en-US" dirty="0"/>
              <a:t>来刻画属性之间的依赖关系，并使用</a:t>
            </a:r>
            <a:r>
              <a:rPr lang="zh-CN" altLang="en-US" dirty="0">
                <a:solidFill>
                  <a:srgbClr val="0085B4"/>
                </a:solidFill>
              </a:rPr>
              <a:t>条件概率表</a:t>
            </a:r>
            <a:r>
              <a:rPr lang="zh-CN" altLang="en-US" dirty="0"/>
              <a:t>来表述属性的联合概率分布</a:t>
            </a:r>
            <a:endParaRPr lang="en-US" altLang="zh-CN" dirty="0"/>
          </a:p>
          <a:p>
            <a:r>
              <a:rPr lang="zh-CN" altLang="en-US" b="1" dirty="0"/>
              <a:t>预测</a:t>
            </a:r>
            <a:endParaRPr lang="en-US" altLang="zh-CN" b="1" dirty="0"/>
          </a:p>
          <a:p>
            <a:pPr lvl="1"/>
            <a:r>
              <a:rPr lang="zh-CN" altLang="en-US" sz="2000" dirty="0">
                <a:solidFill>
                  <a:srgbClr val="0085B4"/>
                </a:solidFill>
              </a:rPr>
              <a:t>已知某些原因节点</a:t>
            </a:r>
            <a:r>
              <a:rPr lang="zh-CN" altLang="en-US" sz="2000" dirty="0"/>
              <a:t>的情况，可以</a:t>
            </a:r>
            <a:r>
              <a:rPr lang="zh-CN" altLang="en-US" sz="2000" dirty="0">
                <a:solidFill>
                  <a:srgbClr val="0085B4"/>
                </a:solidFill>
              </a:rPr>
              <a:t>预测结果结点</a:t>
            </a:r>
            <a:r>
              <a:rPr lang="zh-CN" altLang="en-US" sz="2000" dirty="0"/>
              <a:t>的概率</a:t>
            </a:r>
            <a:endParaRPr lang="en-US" altLang="zh-CN" sz="2000" dirty="0"/>
          </a:p>
          <a:p>
            <a:pPr lvl="2"/>
            <a:r>
              <a:rPr lang="zh-CN" altLang="en-US" dirty="0"/>
              <a:t>参加晚会情况下，头疼发生的概率</a:t>
            </a:r>
            <a:endParaRPr lang="en-US" altLang="zh-CN" dirty="0"/>
          </a:p>
          <a:p>
            <a:pPr lvl="1"/>
            <a:r>
              <a:rPr lang="zh-CN" altLang="en-US" sz="2000" dirty="0"/>
              <a:t>在</a:t>
            </a:r>
            <a:r>
              <a:rPr lang="zh-CN" altLang="en-US" sz="2000" dirty="0">
                <a:solidFill>
                  <a:srgbClr val="0085B4"/>
                </a:solidFill>
              </a:rPr>
              <a:t>不知</a:t>
            </a:r>
            <a:r>
              <a:rPr lang="zh-CN" altLang="en-US" sz="2000" dirty="0"/>
              <a:t>任何节点信息的情况下，</a:t>
            </a:r>
            <a:r>
              <a:rPr lang="zh-CN" altLang="en-US" sz="2000" dirty="0">
                <a:solidFill>
                  <a:srgbClr val="0085B4"/>
                </a:solidFill>
              </a:rPr>
              <a:t>可以预测</a:t>
            </a:r>
            <a:r>
              <a:rPr lang="zh-CN" altLang="en-US" sz="2000" dirty="0"/>
              <a:t>网络某个节点发生的概率</a:t>
            </a:r>
            <a:endParaRPr lang="en-US" altLang="zh-CN" sz="2000" dirty="0"/>
          </a:p>
          <a:p>
            <a:pPr lvl="2"/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337877-E530-4273-AA69-2897C09DF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7353" y="2982322"/>
            <a:ext cx="3169116" cy="3184207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053CEA1A-E8BC-4749-80B6-035421165D24}"/>
              </a:ext>
            </a:extLst>
          </p:cNvPr>
          <p:cNvSpPr/>
          <p:nvPr/>
        </p:nvSpPr>
        <p:spPr>
          <a:xfrm>
            <a:off x="10074303" y="2982322"/>
            <a:ext cx="826935" cy="707083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5268577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EEDBE5-7518-43AF-A2DC-90FD1D2A4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</a:rPr>
              <a:t>03 </a:t>
            </a:r>
            <a:r>
              <a:rPr lang="zh-CN" altLang="en-US" b="1" dirty="0">
                <a:latin typeface="Times New Roman" panose="02020603050405020304" pitchFamily="18" charset="0"/>
              </a:rPr>
              <a:t>贝叶斯</a:t>
            </a:r>
            <a:r>
              <a:rPr lang="en-US" altLang="zh-CN" b="1" dirty="0">
                <a:latin typeface="Times New Roman" panose="02020603050405020304" pitchFamily="18" charset="0"/>
              </a:rPr>
              <a:t> —</a:t>
            </a:r>
            <a:r>
              <a:rPr lang="zh-CN" altLang="en-US" sz="2800" b="1" dirty="0">
                <a:latin typeface="Times New Roman" panose="02020603050405020304" pitchFamily="18" charset="0"/>
              </a:rPr>
              <a:t>贝叶斯网络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40899C-E0FB-476A-B9FD-8C30A83C5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贝叶斯网络</a:t>
            </a:r>
            <a:r>
              <a:rPr lang="zh-CN" altLang="en-US" dirty="0"/>
              <a:t>借助</a:t>
            </a:r>
            <a:r>
              <a:rPr lang="zh-CN" altLang="en-US" dirty="0">
                <a:solidFill>
                  <a:srgbClr val="0085B4"/>
                </a:solidFill>
              </a:rPr>
              <a:t>有向无环图</a:t>
            </a:r>
            <a:r>
              <a:rPr lang="zh-CN" altLang="en-US" dirty="0"/>
              <a:t>来刻画属性之间的依赖关系，并使用</a:t>
            </a:r>
            <a:r>
              <a:rPr lang="zh-CN" altLang="en-US" dirty="0">
                <a:solidFill>
                  <a:srgbClr val="0085B4"/>
                </a:solidFill>
              </a:rPr>
              <a:t>条件概率表</a:t>
            </a:r>
            <a:r>
              <a:rPr lang="zh-CN" altLang="en-US" dirty="0"/>
              <a:t>来表述属性的联合概率分布</a:t>
            </a:r>
            <a:endParaRPr lang="en-US" altLang="zh-CN" dirty="0"/>
          </a:p>
          <a:p>
            <a:r>
              <a:rPr lang="zh-CN" altLang="en-US" b="1" dirty="0"/>
              <a:t>推断</a:t>
            </a:r>
            <a:endParaRPr lang="en-US" altLang="zh-CN" b="1" dirty="0"/>
          </a:p>
          <a:p>
            <a:pPr lvl="1"/>
            <a:r>
              <a:rPr lang="en-US" altLang="zh-CN" dirty="0"/>
              <a:t>X</a:t>
            </a:r>
            <a:r>
              <a:rPr lang="zh-CN" altLang="en-US" dirty="0"/>
              <a:t>射线成阳性，患脑瘤的概率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C6C93C8-552D-44F7-955D-9B5A4FBF4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045" y="3005083"/>
            <a:ext cx="2725758" cy="269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723368"/>
      </p:ext>
    </p:extLst>
  </p:cSld>
  <p:clrMapOvr>
    <a:masterClrMapping/>
  </p:clrMapOvr>
  <p:transition spd="slow"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EEDBE5-7518-43AF-A2DC-90FD1D2A4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</a:rPr>
              <a:t>03 </a:t>
            </a:r>
            <a:r>
              <a:rPr lang="zh-CN" altLang="en-US" b="1" dirty="0">
                <a:latin typeface="Times New Roman" panose="02020603050405020304" pitchFamily="18" charset="0"/>
              </a:rPr>
              <a:t>贝叶斯</a:t>
            </a:r>
            <a:r>
              <a:rPr lang="en-US" altLang="zh-CN" b="1" dirty="0">
                <a:latin typeface="Times New Roman" panose="02020603050405020304" pitchFamily="18" charset="0"/>
              </a:rPr>
              <a:t> —</a:t>
            </a:r>
            <a:r>
              <a:rPr lang="zh-CN" altLang="en-US" sz="2800" b="1" dirty="0">
                <a:latin typeface="Times New Roman" panose="02020603050405020304" pitchFamily="18" charset="0"/>
              </a:rPr>
              <a:t>贝叶斯网络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40899C-E0FB-476A-B9FD-8C30A83C5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Peter</a:t>
            </a:r>
            <a:r>
              <a:rPr lang="zh-CN" altLang="en-US" dirty="0"/>
              <a:t>教授家装有警铃，着火和盗窃都会引发警铃响，在</a:t>
            </a:r>
            <a:r>
              <a:rPr lang="en-US" altLang="zh-CN" dirty="0"/>
              <a:t>Peter</a:t>
            </a:r>
            <a:r>
              <a:rPr lang="zh-CN" altLang="en-US" dirty="0"/>
              <a:t>家的小区，发生</a:t>
            </a:r>
            <a:r>
              <a:rPr lang="zh-CN" altLang="en-US" dirty="0">
                <a:solidFill>
                  <a:srgbClr val="0070C0"/>
                </a:solidFill>
              </a:rPr>
              <a:t>盗窃的可能性是</a:t>
            </a:r>
            <a:r>
              <a:rPr lang="en-US" altLang="zh-CN" dirty="0">
                <a:solidFill>
                  <a:srgbClr val="0070C0"/>
                </a:solidFill>
              </a:rPr>
              <a:t>5%</a:t>
            </a:r>
            <a:r>
              <a:rPr lang="zh-CN" altLang="en-US" dirty="0"/>
              <a:t>，发生</a:t>
            </a:r>
            <a:r>
              <a:rPr lang="zh-CN" altLang="en-US" dirty="0">
                <a:solidFill>
                  <a:srgbClr val="0070C0"/>
                </a:solidFill>
              </a:rPr>
              <a:t>着火的可能性</a:t>
            </a:r>
            <a:r>
              <a:rPr lang="en-US" altLang="zh-CN" dirty="0">
                <a:solidFill>
                  <a:srgbClr val="0070C0"/>
                </a:solidFill>
              </a:rPr>
              <a:t>1%</a:t>
            </a:r>
            <a:r>
              <a:rPr lang="zh-CN" altLang="en-US" dirty="0"/>
              <a:t>。</a:t>
            </a:r>
            <a:r>
              <a:rPr lang="en-US" altLang="zh-CN" dirty="0"/>
              <a:t>Peter</a:t>
            </a:r>
            <a:r>
              <a:rPr lang="zh-CN" altLang="en-US" dirty="0"/>
              <a:t>教授和邻居</a:t>
            </a:r>
            <a:r>
              <a:rPr lang="en-US" altLang="zh-CN" dirty="0"/>
              <a:t>Mary</a:t>
            </a:r>
            <a:r>
              <a:rPr lang="zh-CN" altLang="en-US" dirty="0"/>
              <a:t>和</a:t>
            </a:r>
            <a:r>
              <a:rPr lang="en-US" altLang="zh-CN" dirty="0"/>
              <a:t>John</a:t>
            </a:r>
            <a:r>
              <a:rPr lang="zh-CN" altLang="en-US" dirty="0"/>
              <a:t>关系非常好，如果警铃响，</a:t>
            </a:r>
            <a:r>
              <a:rPr lang="en-US" altLang="zh-CN" dirty="0"/>
              <a:t>Mary</a:t>
            </a:r>
            <a:r>
              <a:rPr lang="zh-CN" altLang="en-US" dirty="0"/>
              <a:t>有</a:t>
            </a:r>
            <a:r>
              <a:rPr lang="en-US" altLang="zh-CN" dirty="0">
                <a:solidFill>
                  <a:srgbClr val="0070C0"/>
                </a:solidFill>
              </a:rPr>
              <a:t>80%</a:t>
            </a:r>
            <a:r>
              <a:rPr lang="zh-CN" altLang="en-US" dirty="0">
                <a:solidFill>
                  <a:srgbClr val="0070C0"/>
                </a:solidFill>
              </a:rPr>
              <a:t>的可能听到</a:t>
            </a:r>
            <a:r>
              <a:rPr lang="zh-CN" altLang="en-US" dirty="0"/>
              <a:t>并打电话告诉教授，</a:t>
            </a:r>
            <a:r>
              <a:rPr lang="en-US" altLang="zh-CN" dirty="0"/>
              <a:t>John</a:t>
            </a:r>
            <a:r>
              <a:rPr lang="zh-CN" altLang="en-US" dirty="0"/>
              <a:t>有</a:t>
            </a:r>
            <a:r>
              <a:rPr lang="en-US" altLang="zh-CN" dirty="0">
                <a:solidFill>
                  <a:srgbClr val="0070C0"/>
                </a:solidFill>
              </a:rPr>
              <a:t>92%</a:t>
            </a:r>
            <a:r>
              <a:rPr lang="zh-CN" altLang="en-US" dirty="0">
                <a:solidFill>
                  <a:srgbClr val="0070C0"/>
                </a:solidFill>
              </a:rPr>
              <a:t>的可能</a:t>
            </a:r>
            <a:r>
              <a:rPr lang="zh-CN" altLang="en-US" dirty="0"/>
              <a:t>听到并打电话告诉教授，请问，如果教授接到</a:t>
            </a:r>
            <a:r>
              <a:rPr lang="en-US" altLang="zh-CN" dirty="0"/>
              <a:t>Mary</a:t>
            </a:r>
            <a:r>
              <a:rPr lang="zh-CN" altLang="en-US" dirty="0"/>
              <a:t>电话，他家发生盗窃的概率是多少？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5631206"/>
      </p:ext>
    </p:extLst>
  </p:cSld>
  <p:clrMapOvr>
    <a:masterClrMapping/>
  </p:clrMapOvr>
  <p:transition spd="slow"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EEDBE5-7518-43AF-A2DC-90FD1D2A4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</a:rPr>
              <a:t>03 </a:t>
            </a:r>
            <a:r>
              <a:rPr lang="zh-CN" altLang="en-US" b="1" dirty="0">
                <a:latin typeface="Times New Roman" panose="02020603050405020304" pitchFamily="18" charset="0"/>
              </a:rPr>
              <a:t>贝叶斯</a:t>
            </a:r>
            <a:r>
              <a:rPr lang="en-US" altLang="zh-CN" b="1" dirty="0">
                <a:latin typeface="Times New Roman" panose="02020603050405020304" pitchFamily="18" charset="0"/>
              </a:rPr>
              <a:t> —</a:t>
            </a:r>
            <a:r>
              <a:rPr lang="zh-CN" altLang="en-US" sz="2800" b="1" dirty="0">
                <a:latin typeface="Times New Roman" panose="02020603050405020304" pitchFamily="18" charset="0"/>
              </a:rPr>
              <a:t>贝叶斯网络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40899C-E0FB-476A-B9FD-8C30A83C5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10">
            <a:extLst>
              <a:ext uri="{FF2B5EF4-FFF2-40B4-BE49-F238E27FC236}">
                <a16:creationId xmlns:a16="http://schemas.microsoft.com/office/drawing/2014/main" id="{F007E997-A7BA-4E2C-B6BF-4F3C8F1A7D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09" y="18255"/>
            <a:ext cx="6200775" cy="3530019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863E2D8-AB9B-4520-A9E8-147034CDC5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165" y="3144361"/>
            <a:ext cx="8379619" cy="362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550315"/>
      </p:ext>
    </p:extLst>
  </p:cSld>
  <p:clrMapOvr>
    <a:masterClrMapping/>
  </p:clrMapOvr>
  <p:transition spd="slow"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EEDBE5-7518-43AF-A2DC-90FD1D2A4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</a:rPr>
              <a:t>03 </a:t>
            </a:r>
            <a:r>
              <a:rPr lang="zh-CN" altLang="en-US" b="1" dirty="0">
                <a:latin typeface="Times New Roman" panose="02020603050405020304" pitchFamily="18" charset="0"/>
              </a:rPr>
              <a:t>贝叶斯</a:t>
            </a:r>
            <a:r>
              <a:rPr lang="en-US" altLang="zh-CN" b="1" dirty="0">
                <a:latin typeface="Times New Roman" panose="02020603050405020304" pitchFamily="18" charset="0"/>
              </a:rPr>
              <a:t> —</a:t>
            </a:r>
            <a:r>
              <a:rPr lang="zh-CN" altLang="en-US" sz="2800" b="1" dirty="0">
                <a:latin typeface="Times New Roman" panose="02020603050405020304" pitchFamily="18" charset="0"/>
              </a:rPr>
              <a:t>贝叶斯网络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40899C-E0FB-476A-B9FD-8C30A83C5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结构学习*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zh-CN" altLang="en-US" dirty="0"/>
              <a:t>评分函数</a:t>
            </a:r>
          </a:p>
          <a:p>
            <a:pPr lvl="1"/>
            <a:r>
              <a:rPr lang="zh-CN" altLang="en-US" dirty="0"/>
              <a:t>假设一种结构，然后通过增删改，直到评分函数不再降低为止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055465"/>
      </p:ext>
    </p:extLst>
  </p:cSld>
  <p:clrMapOvr>
    <a:masterClrMapping/>
  </p:clrMapOvr>
  <p:transition spd="slow"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王放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80308" y="-63064"/>
            <a:ext cx="3311692" cy="2016193"/>
          </a:xfrm>
          <a:prstGeom prst="rect">
            <a:avLst/>
          </a:prstGeom>
        </p:spPr>
      </p:pic>
      <p:sp>
        <p:nvSpPr>
          <p:cNvPr id="42" name="任意多边形 41"/>
          <p:cNvSpPr/>
          <p:nvPr/>
        </p:nvSpPr>
        <p:spPr>
          <a:xfrm>
            <a:off x="0" y="-214313"/>
            <a:ext cx="10907419" cy="2206855"/>
          </a:xfrm>
          <a:custGeom>
            <a:avLst/>
            <a:gdLst>
              <a:gd name="connsiteX0" fmla="*/ 0 w 6740404"/>
              <a:gd name="connsiteY0" fmla="*/ 0 h 1513115"/>
              <a:gd name="connsiteX1" fmla="*/ 6740404 w 6740404"/>
              <a:gd name="connsiteY1" fmla="*/ 0 h 1513115"/>
              <a:gd name="connsiteX2" fmla="*/ 6740404 w 6740404"/>
              <a:gd name="connsiteY2" fmla="*/ 1513115 h 1513115"/>
              <a:gd name="connsiteX3" fmla="*/ 0 w 6740404"/>
              <a:gd name="connsiteY3" fmla="*/ 1513115 h 1513115"/>
              <a:gd name="connsiteX4" fmla="*/ 0 w 6740404"/>
              <a:gd name="connsiteY4" fmla="*/ 0 h 1513115"/>
              <a:gd name="connsiteX0" fmla="*/ 0 w 6740404"/>
              <a:gd name="connsiteY0" fmla="*/ 0 h 1513115"/>
              <a:gd name="connsiteX1" fmla="*/ 6740404 w 6740404"/>
              <a:gd name="connsiteY1" fmla="*/ 0 h 1513115"/>
              <a:gd name="connsiteX2" fmla="*/ 5516267 w 6740404"/>
              <a:gd name="connsiteY2" fmla="*/ 1488908 h 1513115"/>
              <a:gd name="connsiteX3" fmla="*/ 0 w 6740404"/>
              <a:gd name="connsiteY3" fmla="*/ 1513115 h 1513115"/>
              <a:gd name="connsiteX4" fmla="*/ 0 w 6740404"/>
              <a:gd name="connsiteY4" fmla="*/ 0 h 151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40404" h="1513115">
                <a:moveTo>
                  <a:pt x="0" y="0"/>
                </a:moveTo>
                <a:lnTo>
                  <a:pt x="6740404" y="0"/>
                </a:lnTo>
                <a:lnTo>
                  <a:pt x="5516267" y="1488908"/>
                </a:lnTo>
                <a:lnTo>
                  <a:pt x="0" y="1513115"/>
                </a:lnTo>
                <a:lnTo>
                  <a:pt x="0" y="0"/>
                </a:lnTo>
                <a:close/>
              </a:path>
            </a:pathLst>
          </a:custGeom>
          <a:solidFill>
            <a:srgbClr val="019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5"/>
          <p:cNvGrpSpPr/>
          <p:nvPr/>
        </p:nvGrpSpPr>
        <p:grpSpPr>
          <a:xfrm>
            <a:off x="218495" y="183050"/>
            <a:ext cx="3149852" cy="1334476"/>
            <a:chOff x="576499" y="342955"/>
            <a:chExt cx="3149852" cy="986313"/>
          </a:xfrm>
        </p:grpSpPr>
        <p:sp>
          <p:nvSpPr>
            <p:cNvPr id="21" name="文本框 3"/>
            <p:cNvSpPr txBox="1"/>
            <p:nvPr/>
          </p:nvSpPr>
          <p:spPr>
            <a:xfrm>
              <a:off x="576499" y="342955"/>
              <a:ext cx="3149852" cy="92333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bg1"/>
                  </a:solidFill>
                  <a:latin typeface="方正字迹-典雅楷体简体" pitchFamily="2" charset="-122"/>
                  <a:ea typeface="方正字迹-典雅楷体简体" pitchFamily="2" charset="-122"/>
                </a:rPr>
                <a:t>目录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1421898" y="976677"/>
              <a:ext cx="1459054" cy="35259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zh-CN" sz="2500" b="1" dirty="0">
                  <a:solidFill>
                    <a:schemeClr val="bg1"/>
                  </a:solidFill>
                  <a:latin typeface="方正字迹-典雅楷体简体" pitchFamily="2" charset="-122"/>
                  <a:ea typeface="方正字迹-典雅楷体简体" pitchFamily="2" charset="-122"/>
                  <a:sym typeface="Arial" panose="020B0604020202020204" pitchFamily="34" charset="0"/>
                </a:rPr>
                <a:t>CONTENTS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BE42D037-FC7C-40C7-B385-3EAD2C0B685E}"/>
              </a:ext>
            </a:extLst>
          </p:cNvPr>
          <p:cNvGrpSpPr/>
          <p:nvPr/>
        </p:nvGrpSpPr>
        <p:grpSpPr>
          <a:xfrm>
            <a:off x="2177966" y="2471534"/>
            <a:ext cx="4031808" cy="642025"/>
            <a:chOff x="1516801" y="3122628"/>
            <a:chExt cx="4031808" cy="642025"/>
          </a:xfrm>
        </p:grpSpPr>
        <p:sp>
          <p:nvSpPr>
            <p:cNvPr id="23" name="矩形 22"/>
            <p:cNvSpPr/>
            <p:nvPr/>
          </p:nvSpPr>
          <p:spPr>
            <a:xfrm>
              <a:off x="1516801" y="3122628"/>
              <a:ext cx="642025" cy="642025"/>
            </a:xfrm>
            <a:prstGeom prst="rect">
              <a:avLst/>
            </a:prstGeom>
            <a:solidFill>
              <a:srgbClr val="0198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zh-CN" dirty="0"/>
                <a:t>01</a:t>
              </a:r>
              <a:endParaRPr lang="zh-CN" altLang="en-US" dirty="0"/>
            </a:p>
          </p:txBody>
        </p:sp>
        <p:sp>
          <p:nvSpPr>
            <p:cNvPr id="27" name="文本框 13"/>
            <p:cNvSpPr txBox="1"/>
            <p:nvPr/>
          </p:nvSpPr>
          <p:spPr>
            <a:xfrm>
              <a:off x="2320726" y="3164980"/>
              <a:ext cx="3227883" cy="523218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r>
                <a:rPr lang="en-US" altLang="zh-CN" sz="2800" dirty="0">
                  <a:latin typeface="方正字迹-典雅楷体简体" pitchFamily="2" charset="-122"/>
                  <a:ea typeface="方正字迹-典雅楷体简体" pitchFamily="2" charset="-122"/>
                  <a:cs typeface="Segoe UI" panose="020B0502040204020203" pitchFamily="34" charset="0"/>
                </a:rPr>
                <a:t>KNN</a:t>
              </a:r>
              <a:endParaRPr lang="zh-CN" altLang="en-US" sz="2800" dirty="0">
                <a:latin typeface="方正字迹-典雅楷体简体" pitchFamily="2" charset="-122"/>
                <a:ea typeface="方正字迹-典雅楷体简体" pitchFamily="2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BDF06214-78A7-401B-A4CD-27E5A6BA9967}"/>
              </a:ext>
            </a:extLst>
          </p:cNvPr>
          <p:cNvGrpSpPr/>
          <p:nvPr/>
        </p:nvGrpSpPr>
        <p:grpSpPr>
          <a:xfrm>
            <a:off x="2177966" y="3688198"/>
            <a:ext cx="3864084" cy="642025"/>
            <a:chOff x="1535941" y="4819963"/>
            <a:chExt cx="3864084" cy="642025"/>
          </a:xfrm>
        </p:grpSpPr>
        <p:sp>
          <p:nvSpPr>
            <p:cNvPr id="24" name="矩形 23"/>
            <p:cNvSpPr/>
            <p:nvPr/>
          </p:nvSpPr>
          <p:spPr>
            <a:xfrm>
              <a:off x="1535941" y="4819963"/>
              <a:ext cx="642025" cy="642025"/>
            </a:xfrm>
            <a:prstGeom prst="rect">
              <a:avLst/>
            </a:prstGeom>
            <a:solidFill>
              <a:srgbClr val="0198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zh-CN" dirty="0"/>
                <a:t>02</a:t>
              </a:r>
              <a:endParaRPr lang="zh-CN" altLang="en-US" dirty="0"/>
            </a:p>
          </p:txBody>
        </p:sp>
        <p:sp>
          <p:nvSpPr>
            <p:cNvPr id="31" name="文本框 19"/>
            <p:cNvSpPr txBox="1"/>
            <p:nvPr/>
          </p:nvSpPr>
          <p:spPr>
            <a:xfrm>
              <a:off x="2306440" y="4876602"/>
              <a:ext cx="3093585" cy="523218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r>
                <a:rPr lang="zh-CN" altLang="en-US" sz="2800" dirty="0">
                  <a:solidFill>
                    <a:schemeClr val="bg2">
                      <a:lumMod val="90000"/>
                    </a:schemeClr>
                  </a:solidFill>
                  <a:latin typeface="方正字迹-典雅楷体简体" pitchFamily="2" charset="-122"/>
                  <a:ea typeface="方正字迹-典雅楷体简体" pitchFamily="2" charset="-122"/>
                  <a:cs typeface="Segoe UI" panose="020B0502040204020203" pitchFamily="34" charset="0"/>
                </a:rPr>
                <a:t>聚类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C79F7D13-68C0-490B-978E-DED6EF52E4BE}"/>
              </a:ext>
            </a:extLst>
          </p:cNvPr>
          <p:cNvGrpSpPr/>
          <p:nvPr/>
        </p:nvGrpSpPr>
        <p:grpSpPr>
          <a:xfrm>
            <a:off x="2177966" y="4975788"/>
            <a:ext cx="4074672" cy="642025"/>
            <a:chOff x="6701377" y="3122628"/>
            <a:chExt cx="4074672" cy="642025"/>
          </a:xfrm>
        </p:grpSpPr>
        <p:sp>
          <p:nvSpPr>
            <p:cNvPr id="32" name="矩形 31"/>
            <p:cNvSpPr/>
            <p:nvPr/>
          </p:nvSpPr>
          <p:spPr>
            <a:xfrm>
              <a:off x="6701377" y="3122628"/>
              <a:ext cx="642025" cy="642025"/>
            </a:xfrm>
            <a:prstGeom prst="rect">
              <a:avLst/>
            </a:prstGeom>
            <a:solidFill>
              <a:srgbClr val="0198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zh-CN" dirty="0"/>
                <a:t>03</a:t>
              </a:r>
              <a:endParaRPr lang="zh-CN" altLang="en-US" dirty="0"/>
            </a:p>
          </p:txBody>
        </p:sp>
        <p:sp>
          <p:nvSpPr>
            <p:cNvPr id="36" name="文本框 13"/>
            <p:cNvSpPr txBox="1"/>
            <p:nvPr/>
          </p:nvSpPr>
          <p:spPr>
            <a:xfrm>
              <a:off x="7548166" y="3164980"/>
              <a:ext cx="3227883" cy="523218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r>
                <a:rPr lang="zh-CN" altLang="en-US" sz="2800" dirty="0">
                  <a:solidFill>
                    <a:schemeClr val="bg2">
                      <a:lumMod val="90000"/>
                    </a:schemeClr>
                  </a:solidFill>
                  <a:latin typeface="方正字迹-典雅楷体简体" pitchFamily="2" charset="-122"/>
                  <a:ea typeface="方正字迹-典雅楷体简体" pitchFamily="2" charset="-122"/>
                  <a:cs typeface="Segoe UI" panose="020B0502040204020203" pitchFamily="34" charset="0"/>
                </a:rPr>
                <a:t>贝叶斯模型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9444141"/>
      </p:ext>
    </p:extLst>
  </p:cSld>
  <p:clrMapOvr>
    <a:masterClrMapping/>
  </p:clrMapOvr>
  <p:transition spd="slow"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/>
        </p:nvSpPr>
        <p:spPr>
          <a:xfrm>
            <a:off x="6053455" y="-33655"/>
            <a:ext cx="6148070" cy="6925945"/>
          </a:xfrm>
          <a:custGeom>
            <a:avLst/>
            <a:gdLst>
              <a:gd name="connsiteX0" fmla="*/ 0 w 12192000"/>
              <a:gd name="connsiteY0" fmla="*/ 0 h 13733900"/>
              <a:gd name="connsiteX1" fmla="*/ 12192000 w 12192000"/>
              <a:gd name="connsiteY1" fmla="*/ 0 h 13733900"/>
              <a:gd name="connsiteX2" fmla="*/ 12192000 w 12192000"/>
              <a:gd name="connsiteY2" fmla="*/ 13733900 h 13733900"/>
              <a:gd name="connsiteX3" fmla="*/ 0 w 12192000"/>
              <a:gd name="connsiteY3" fmla="*/ 13733900 h 13733900"/>
              <a:gd name="connsiteX4" fmla="*/ 0 w 12192000"/>
              <a:gd name="connsiteY4" fmla="*/ 0 h 13733900"/>
              <a:gd name="connsiteX0-1" fmla="*/ 3539612 w 12192000"/>
              <a:gd name="connsiteY0-2" fmla="*/ 29497 h 13733900"/>
              <a:gd name="connsiteX1-3" fmla="*/ 12192000 w 12192000"/>
              <a:gd name="connsiteY1-4" fmla="*/ 0 h 13733900"/>
              <a:gd name="connsiteX2-5" fmla="*/ 12192000 w 12192000"/>
              <a:gd name="connsiteY2-6" fmla="*/ 13733900 h 13733900"/>
              <a:gd name="connsiteX3-7" fmla="*/ 0 w 12192000"/>
              <a:gd name="connsiteY3-8" fmla="*/ 13733900 h 13733900"/>
              <a:gd name="connsiteX4-9" fmla="*/ 3539612 w 12192000"/>
              <a:gd name="connsiteY4-10" fmla="*/ 29497 h 13733900"/>
              <a:gd name="connsiteX0-11" fmla="*/ 2920179 w 12192000"/>
              <a:gd name="connsiteY0-12" fmla="*/ 29497 h 13733900"/>
              <a:gd name="connsiteX1-13" fmla="*/ 12192000 w 12192000"/>
              <a:gd name="connsiteY1-14" fmla="*/ 0 h 13733900"/>
              <a:gd name="connsiteX2-15" fmla="*/ 12192000 w 12192000"/>
              <a:gd name="connsiteY2-16" fmla="*/ 13733900 h 13733900"/>
              <a:gd name="connsiteX3-17" fmla="*/ 0 w 12192000"/>
              <a:gd name="connsiteY3-18" fmla="*/ 13733900 h 13733900"/>
              <a:gd name="connsiteX4-19" fmla="*/ 2920179 w 12192000"/>
              <a:gd name="connsiteY4-20" fmla="*/ 29497 h 137339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13733900">
                <a:moveTo>
                  <a:pt x="2920179" y="29497"/>
                </a:moveTo>
                <a:lnTo>
                  <a:pt x="12192000" y="0"/>
                </a:lnTo>
                <a:lnTo>
                  <a:pt x="12192000" y="13733900"/>
                </a:lnTo>
                <a:lnTo>
                  <a:pt x="0" y="13733900"/>
                </a:lnTo>
                <a:lnTo>
                  <a:pt x="2920179" y="29497"/>
                </a:lnTo>
                <a:close/>
              </a:path>
            </a:pathLst>
          </a:custGeom>
          <a:blipFill rotWithShape="1">
            <a:blip r:embed="rId3" cstate="print"/>
            <a:stretch>
              <a:fillRect/>
            </a:stretch>
          </a:blipFill>
        </p:spPr>
      </p:sp>
      <p:grpSp>
        <p:nvGrpSpPr>
          <p:cNvPr id="3" name="组合 67">
            <a:extLst>
              <a:ext uri="{FF2B5EF4-FFF2-40B4-BE49-F238E27FC236}">
                <a16:creationId xmlns:a16="http://schemas.microsoft.com/office/drawing/2014/main" id="{44A0A209-6968-4DD4-831A-3FD66051D9A9}"/>
              </a:ext>
            </a:extLst>
          </p:cNvPr>
          <p:cNvGrpSpPr/>
          <p:nvPr/>
        </p:nvGrpSpPr>
        <p:grpSpPr>
          <a:xfrm rot="10800000">
            <a:off x="-1" y="260555"/>
            <a:ext cx="2121463" cy="651931"/>
            <a:chOff x="6876257" y="419100"/>
            <a:chExt cx="1591097" cy="488948"/>
          </a:xfrm>
          <a:solidFill>
            <a:srgbClr val="01988F"/>
          </a:solidFill>
        </p:grpSpPr>
        <p:sp>
          <p:nvSpPr>
            <p:cNvPr id="4" name="矩形 9">
              <a:extLst>
                <a:ext uri="{FF2B5EF4-FFF2-40B4-BE49-F238E27FC236}">
                  <a16:creationId xmlns:a16="http://schemas.microsoft.com/office/drawing/2014/main" id="{6F89D909-F39C-4DBC-AB3D-0C5C374E3BAA}"/>
                </a:ext>
              </a:extLst>
            </p:cNvPr>
            <p:cNvSpPr/>
            <p:nvPr/>
          </p:nvSpPr>
          <p:spPr>
            <a:xfrm>
              <a:off x="6876257" y="419100"/>
              <a:ext cx="1591097" cy="488948"/>
            </a:xfrm>
            <a:custGeom>
              <a:avLst/>
              <a:gdLst/>
              <a:ahLst/>
              <a:cxnLst/>
              <a:rect l="l" t="t" r="r" b="b"/>
              <a:pathLst>
                <a:path w="144016" h="869444">
                  <a:moveTo>
                    <a:pt x="0" y="0"/>
                  </a:moveTo>
                  <a:lnTo>
                    <a:pt x="144016" y="0"/>
                  </a:lnTo>
                  <a:lnTo>
                    <a:pt x="144016" y="869444"/>
                  </a:lnTo>
                  <a:lnTo>
                    <a:pt x="0" y="86944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D83805F-B866-4E75-A511-1BB5DC56002C}"/>
                </a:ext>
              </a:extLst>
            </p:cNvPr>
            <p:cNvSpPr/>
            <p:nvPr/>
          </p:nvSpPr>
          <p:spPr>
            <a:xfrm rot="10800000">
              <a:off x="7424761" y="489721"/>
              <a:ext cx="1042593" cy="346249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方正字迹-典雅楷体简体" pitchFamily="2" charset="-122"/>
                  <a:ea typeface="方正字迹-典雅楷体简体" pitchFamily="2" charset="-122"/>
                </a:rPr>
                <a:t>01 KNN</a:t>
              </a:r>
              <a:endParaRPr lang="zh-CN" altLang="en-US" sz="2400" b="1" dirty="0">
                <a:solidFill>
                  <a:schemeClr val="bg1"/>
                </a:solidFill>
                <a:latin typeface="方正字迹-典雅楷体简体" pitchFamily="2" charset="-122"/>
                <a:ea typeface="方正字迹-典雅楷体简体" pitchFamily="2" charset="-122"/>
              </a:endParaRPr>
            </a:p>
          </p:txBody>
        </p:sp>
      </p:grpSp>
      <p:sp>
        <p:nvSpPr>
          <p:cNvPr id="6" name="Rectangle 6"/>
          <p:cNvSpPr>
            <a:spLocks/>
          </p:cNvSpPr>
          <p:nvPr/>
        </p:nvSpPr>
        <p:spPr bwMode="auto">
          <a:xfrm>
            <a:off x="1290925" y="1910664"/>
            <a:ext cx="3091011" cy="471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Lato Light" pitchFamily="34" charset="0"/>
              </a:rPr>
              <a:t>掌握要点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Lato Hairline" pitchFamily="34" charset="0"/>
            </a:endParaRPr>
          </a:p>
        </p:txBody>
      </p:sp>
      <p:sp>
        <p:nvSpPr>
          <p:cNvPr id="7" name="Rectangle 12"/>
          <p:cNvSpPr/>
          <p:nvPr/>
        </p:nvSpPr>
        <p:spPr>
          <a:xfrm flipV="1">
            <a:off x="1017641" y="2507222"/>
            <a:ext cx="4542502" cy="88494"/>
          </a:xfrm>
          <a:prstGeom prst="rect">
            <a:avLst/>
          </a:prstGeom>
          <a:pattFill prst="ltDnDiag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字迹-典雅楷体简体" pitchFamily="2" charset="-122"/>
              <a:ea typeface="方正字迹-典雅楷体简体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57021" y="2728490"/>
            <a:ext cx="3875417" cy="1895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KNN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的学习过程</a:t>
            </a:r>
            <a:endParaRPr lang="en-US" altLang="zh-CN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Lazing learning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华文楷体" panose="02010600040101010101" pitchFamily="2" charset="-122"/>
              </a:rPr>
              <a:t>K</a:t>
            </a: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</a:rPr>
              <a:t>值的选择</a:t>
            </a:r>
            <a:endParaRPr lang="en-US" altLang="zh-CN" sz="2000" dirty="0">
              <a:latin typeface="Times New Roman" panose="02020603050405020304" pitchFamily="18" charset="0"/>
              <a:ea typeface="华文楷体" panose="02010600040101010101" pitchFamily="2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</a:rPr>
              <a:t>距离度量</a:t>
            </a:r>
            <a:endParaRPr lang="en-US" altLang="zh-CN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Rectangle 12"/>
          <p:cNvSpPr/>
          <p:nvPr/>
        </p:nvSpPr>
        <p:spPr>
          <a:xfrm>
            <a:off x="1031097" y="5501148"/>
            <a:ext cx="4602787" cy="104637"/>
          </a:xfrm>
          <a:prstGeom prst="rect">
            <a:avLst/>
          </a:prstGeom>
          <a:pattFill prst="ltDnDiag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字迹-典雅楷体简体" pitchFamily="2" charset="-122"/>
              <a:ea typeface="方正字迹-典雅楷体简体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/>
        </p:nvSpPr>
        <p:spPr>
          <a:xfrm>
            <a:off x="6053455" y="-33655"/>
            <a:ext cx="6148070" cy="6925945"/>
          </a:xfrm>
          <a:custGeom>
            <a:avLst/>
            <a:gdLst>
              <a:gd name="connsiteX0" fmla="*/ 0 w 12192000"/>
              <a:gd name="connsiteY0" fmla="*/ 0 h 13733900"/>
              <a:gd name="connsiteX1" fmla="*/ 12192000 w 12192000"/>
              <a:gd name="connsiteY1" fmla="*/ 0 h 13733900"/>
              <a:gd name="connsiteX2" fmla="*/ 12192000 w 12192000"/>
              <a:gd name="connsiteY2" fmla="*/ 13733900 h 13733900"/>
              <a:gd name="connsiteX3" fmla="*/ 0 w 12192000"/>
              <a:gd name="connsiteY3" fmla="*/ 13733900 h 13733900"/>
              <a:gd name="connsiteX4" fmla="*/ 0 w 12192000"/>
              <a:gd name="connsiteY4" fmla="*/ 0 h 13733900"/>
              <a:gd name="connsiteX0-1" fmla="*/ 3539612 w 12192000"/>
              <a:gd name="connsiteY0-2" fmla="*/ 29497 h 13733900"/>
              <a:gd name="connsiteX1-3" fmla="*/ 12192000 w 12192000"/>
              <a:gd name="connsiteY1-4" fmla="*/ 0 h 13733900"/>
              <a:gd name="connsiteX2-5" fmla="*/ 12192000 w 12192000"/>
              <a:gd name="connsiteY2-6" fmla="*/ 13733900 h 13733900"/>
              <a:gd name="connsiteX3-7" fmla="*/ 0 w 12192000"/>
              <a:gd name="connsiteY3-8" fmla="*/ 13733900 h 13733900"/>
              <a:gd name="connsiteX4-9" fmla="*/ 3539612 w 12192000"/>
              <a:gd name="connsiteY4-10" fmla="*/ 29497 h 13733900"/>
              <a:gd name="connsiteX0-11" fmla="*/ 2920179 w 12192000"/>
              <a:gd name="connsiteY0-12" fmla="*/ 29497 h 13733900"/>
              <a:gd name="connsiteX1-13" fmla="*/ 12192000 w 12192000"/>
              <a:gd name="connsiteY1-14" fmla="*/ 0 h 13733900"/>
              <a:gd name="connsiteX2-15" fmla="*/ 12192000 w 12192000"/>
              <a:gd name="connsiteY2-16" fmla="*/ 13733900 h 13733900"/>
              <a:gd name="connsiteX3-17" fmla="*/ 0 w 12192000"/>
              <a:gd name="connsiteY3-18" fmla="*/ 13733900 h 13733900"/>
              <a:gd name="connsiteX4-19" fmla="*/ 2920179 w 12192000"/>
              <a:gd name="connsiteY4-20" fmla="*/ 29497 h 137339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13733900">
                <a:moveTo>
                  <a:pt x="2920179" y="29497"/>
                </a:moveTo>
                <a:lnTo>
                  <a:pt x="12192000" y="0"/>
                </a:lnTo>
                <a:lnTo>
                  <a:pt x="12192000" y="13733900"/>
                </a:lnTo>
                <a:lnTo>
                  <a:pt x="0" y="13733900"/>
                </a:lnTo>
                <a:lnTo>
                  <a:pt x="2920179" y="29497"/>
                </a:lnTo>
                <a:close/>
              </a:path>
            </a:pathLst>
          </a:custGeom>
          <a:blipFill rotWithShape="1">
            <a:blip r:embed="rId3" cstate="print"/>
            <a:stretch>
              <a:fillRect/>
            </a:stretch>
          </a:blipFill>
        </p:spPr>
      </p:sp>
      <p:grpSp>
        <p:nvGrpSpPr>
          <p:cNvPr id="3" name="组合 67">
            <a:extLst>
              <a:ext uri="{FF2B5EF4-FFF2-40B4-BE49-F238E27FC236}">
                <a16:creationId xmlns:a16="http://schemas.microsoft.com/office/drawing/2014/main" id="{44A0A209-6968-4DD4-831A-3FD66051D9A9}"/>
              </a:ext>
            </a:extLst>
          </p:cNvPr>
          <p:cNvGrpSpPr/>
          <p:nvPr/>
        </p:nvGrpSpPr>
        <p:grpSpPr>
          <a:xfrm rot="10800000">
            <a:off x="-1" y="260555"/>
            <a:ext cx="2121463" cy="651931"/>
            <a:chOff x="6876257" y="419100"/>
            <a:chExt cx="1591097" cy="488948"/>
          </a:xfrm>
          <a:solidFill>
            <a:srgbClr val="01988F"/>
          </a:solidFill>
        </p:grpSpPr>
        <p:sp>
          <p:nvSpPr>
            <p:cNvPr id="4" name="矩形 9">
              <a:extLst>
                <a:ext uri="{FF2B5EF4-FFF2-40B4-BE49-F238E27FC236}">
                  <a16:creationId xmlns:a16="http://schemas.microsoft.com/office/drawing/2014/main" id="{6F89D909-F39C-4DBC-AB3D-0C5C374E3BAA}"/>
                </a:ext>
              </a:extLst>
            </p:cNvPr>
            <p:cNvSpPr/>
            <p:nvPr/>
          </p:nvSpPr>
          <p:spPr>
            <a:xfrm>
              <a:off x="6876257" y="419100"/>
              <a:ext cx="1591097" cy="488948"/>
            </a:xfrm>
            <a:custGeom>
              <a:avLst/>
              <a:gdLst/>
              <a:ahLst/>
              <a:cxnLst/>
              <a:rect l="l" t="t" r="r" b="b"/>
              <a:pathLst>
                <a:path w="144016" h="869444">
                  <a:moveTo>
                    <a:pt x="0" y="0"/>
                  </a:moveTo>
                  <a:lnTo>
                    <a:pt x="144016" y="0"/>
                  </a:lnTo>
                  <a:lnTo>
                    <a:pt x="144016" y="869444"/>
                  </a:lnTo>
                  <a:lnTo>
                    <a:pt x="0" y="86944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D83805F-B866-4E75-A511-1BB5DC56002C}"/>
                </a:ext>
              </a:extLst>
            </p:cNvPr>
            <p:cNvSpPr/>
            <p:nvPr/>
          </p:nvSpPr>
          <p:spPr>
            <a:xfrm rot="10800000">
              <a:off x="7424761" y="489721"/>
              <a:ext cx="1042593" cy="346249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方正字迹-典雅楷体简体" pitchFamily="2" charset="-122"/>
                  <a:ea typeface="方正字迹-典雅楷体简体" pitchFamily="2" charset="-122"/>
                </a:rPr>
                <a:t>01 KNN</a:t>
              </a:r>
              <a:endParaRPr lang="zh-CN" altLang="en-US" sz="2400" b="1" dirty="0">
                <a:solidFill>
                  <a:schemeClr val="bg1"/>
                </a:solidFill>
                <a:latin typeface="方正字迹-典雅楷体简体" pitchFamily="2" charset="-122"/>
                <a:ea typeface="方正字迹-典雅楷体简体" pitchFamily="2" charset="-122"/>
              </a:endParaRPr>
            </a:p>
          </p:txBody>
        </p:sp>
      </p:grpSp>
      <p:sp>
        <p:nvSpPr>
          <p:cNvPr id="6" name="Rectangle 6"/>
          <p:cNvSpPr>
            <a:spLocks/>
          </p:cNvSpPr>
          <p:nvPr/>
        </p:nvSpPr>
        <p:spPr bwMode="auto">
          <a:xfrm>
            <a:off x="1290925" y="1910664"/>
            <a:ext cx="3091011" cy="471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Lato Light" pitchFamily="34" charset="0"/>
              </a:rPr>
              <a:t>掌握要点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Lato Hairline" pitchFamily="34" charset="0"/>
            </a:endParaRPr>
          </a:p>
        </p:txBody>
      </p:sp>
      <p:sp>
        <p:nvSpPr>
          <p:cNvPr id="7" name="Rectangle 12"/>
          <p:cNvSpPr/>
          <p:nvPr/>
        </p:nvSpPr>
        <p:spPr>
          <a:xfrm flipV="1">
            <a:off x="1017641" y="2507222"/>
            <a:ext cx="4542502" cy="88494"/>
          </a:xfrm>
          <a:prstGeom prst="rect">
            <a:avLst/>
          </a:prstGeom>
          <a:pattFill prst="ltDnDiag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字迹-典雅楷体简体" pitchFamily="2" charset="-122"/>
              <a:ea typeface="方正字迹-典雅楷体简体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57021" y="2728490"/>
            <a:ext cx="3875417" cy="1433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kd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树的构造和搜索</a:t>
            </a:r>
            <a:endParaRPr lang="en-US" altLang="zh-CN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平衡</a:t>
            </a:r>
            <a:r>
              <a:rPr lang="en-US" altLang="zh-CN" sz="20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kd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树的构造</a:t>
            </a:r>
            <a:endParaRPr lang="en-US" altLang="zh-CN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kd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树的搜索中回退策略</a:t>
            </a:r>
            <a:endParaRPr lang="en-US" altLang="zh-CN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Rectangle 12"/>
          <p:cNvSpPr/>
          <p:nvPr/>
        </p:nvSpPr>
        <p:spPr>
          <a:xfrm>
            <a:off x="1031097" y="5501148"/>
            <a:ext cx="4602787" cy="104637"/>
          </a:xfrm>
          <a:prstGeom prst="rect">
            <a:avLst/>
          </a:prstGeom>
          <a:pattFill prst="ltDnDiag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字迹-典雅楷体简体" pitchFamily="2" charset="-122"/>
              <a:ea typeface="方正字迹-典雅楷体简体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935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EEDBE5-7518-43AF-A2DC-90FD1D2A4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</a:rPr>
              <a:t>01 KNN — </a:t>
            </a:r>
            <a:r>
              <a:rPr lang="zh-CN" altLang="en-US" dirty="0">
                <a:latin typeface="Times New Roman" panose="02020603050405020304" pitchFamily="18" charset="0"/>
              </a:rPr>
              <a:t>构造</a:t>
            </a:r>
            <a:r>
              <a:rPr lang="en-US" altLang="zh-CN" dirty="0" err="1">
                <a:latin typeface="Times New Roman" panose="02020603050405020304" pitchFamily="18" charset="0"/>
              </a:rPr>
              <a:t>kd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</a:rPr>
              <a:t>树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40899C-E0FB-476A-B9FD-8C30A83C5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二叉树</a:t>
            </a:r>
            <a:endParaRPr lang="en-US" altLang="zh-CN" b="1" dirty="0"/>
          </a:p>
          <a:p>
            <a:r>
              <a:rPr lang="zh-CN" altLang="en-US" b="1" dirty="0"/>
              <a:t>用垂直于坐标轴的超平面将</a:t>
            </a:r>
            <a:r>
              <a:rPr lang="en-US" altLang="zh-CN" b="1" dirty="0"/>
              <a:t>K</a:t>
            </a:r>
            <a:r>
              <a:rPr lang="zh-CN" altLang="en-US" b="1" dirty="0"/>
              <a:t>维空间切分</a:t>
            </a:r>
            <a:endParaRPr lang="en-US" altLang="zh-CN" b="1" dirty="0"/>
          </a:p>
          <a:p>
            <a:r>
              <a:rPr lang="zh-CN" altLang="en-US" b="1" dirty="0"/>
              <a:t>中位数进行划分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1F459E-B92F-4037-B792-3E8A4D621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638" y="2805276"/>
            <a:ext cx="5061942" cy="250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43848"/>
      </p:ext>
    </p:extLst>
  </p:cSld>
  <p:clrMapOvr>
    <a:masterClrMapping/>
  </p:clrMapOvr>
  <p:transition spd="slow"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EEDBE5-7518-43AF-A2DC-90FD1D2A4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</a:rPr>
              <a:t>01 KNN — </a:t>
            </a:r>
            <a:r>
              <a:rPr lang="zh-CN" altLang="en-US" b="1" dirty="0">
                <a:latin typeface="Times New Roman" panose="02020603050405020304" pitchFamily="18" charset="0"/>
              </a:rPr>
              <a:t>搜索</a:t>
            </a:r>
            <a:r>
              <a:rPr lang="en-US" altLang="zh-CN" dirty="0" err="1">
                <a:latin typeface="Times New Roman" panose="02020603050405020304" pitchFamily="18" charset="0"/>
              </a:rPr>
              <a:t>kd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</a:rPr>
              <a:t>树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40899C-E0FB-476A-B9FD-8C30A83C5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先向下再回退</a:t>
            </a:r>
            <a:endParaRPr lang="en-US" altLang="zh-CN" dirty="0"/>
          </a:p>
          <a:p>
            <a:pPr lvl="1"/>
            <a:r>
              <a:rPr lang="zh-CN" altLang="en-US" b="1" dirty="0"/>
              <a:t>向下</a:t>
            </a:r>
            <a:r>
              <a:rPr lang="zh-CN" altLang="en-US" dirty="0"/>
              <a:t>：在</a:t>
            </a:r>
            <a:r>
              <a:rPr lang="en-US" altLang="zh-CN" dirty="0" err="1"/>
              <a:t>kd</a:t>
            </a:r>
            <a:r>
              <a:rPr lang="en-US" altLang="zh-CN" dirty="0"/>
              <a:t> </a:t>
            </a:r>
            <a:r>
              <a:rPr lang="zh-CN" altLang="en-US" dirty="0"/>
              <a:t>树中找出包含目标点</a:t>
            </a:r>
            <a:r>
              <a:rPr lang="en-US" altLang="zh-CN" dirty="0"/>
              <a:t>z </a:t>
            </a:r>
            <a:r>
              <a:rPr lang="zh-CN" altLang="en-US" dirty="0"/>
              <a:t>的叶结点</a:t>
            </a:r>
            <a:endParaRPr lang="en-US" altLang="zh-CN" dirty="0"/>
          </a:p>
          <a:p>
            <a:pPr lvl="1"/>
            <a:r>
              <a:rPr lang="zh-CN" altLang="en-US" b="1" dirty="0"/>
              <a:t>回退</a:t>
            </a:r>
            <a:r>
              <a:rPr lang="zh-CN" altLang="en-US" dirty="0"/>
              <a:t>：子结点的父结点的另一子结点对应的区域是否有更近的点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F3E10D-A8D5-4184-BF33-DC181EE6F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823" y="3961851"/>
            <a:ext cx="2967059" cy="1814526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3B3A11B9-6CFB-4D8D-9ADD-F195C46BFF05}"/>
              </a:ext>
            </a:extLst>
          </p:cNvPr>
          <p:cNvGrpSpPr/>
          <p:nvPr/>
        </p:nvGrpSpPr>
        <p:grpSpPr>
          <a:xfrm>
            <a:off x="4084320" y="3091121"/>
            <a:ext cx="3970020" cy="3748623"/>
            <a:chOff x="4075865" y="2041914"/>
            <a:chExt cx="4658834" cy="460417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DFC84E0-E238-4393-B3D9-9FA969A59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5865" y="2041914"/>
              <a:ext cx="4658834" cy="4604173"/>
            </a:xfrm>
            <a:prstGeom prst="rect">
              <a:avLst/>
            </a:prstGeom>
          </p:spPr>
        </p:pic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51547109-3356-4E37-A8A7-6BE34013BC39}"/>
                </a:ext>
              </a:extLst>
            </p:cNvPr>
            <p:cNvCxnSpPr/>
            <p:nvPr/>
          </p:nvCxnSpPr>
          <p:spPr>
            <a:xfrm>
              <a:off x="5989739" y="2149679"/>
              <a:ext cx="0" cy="25586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D9FED3AA-3B8B-444F-8456-A44F3BC8C5A2}"/>
                </a:ext>
              </a:extLst>
            </p:cNvPr>
            <p:cNvCxnSpPr>
              <a:cxnSpLocks/>
            </p:cNvCxnSpPr>
            <p:nvPr/>
          </p:nvCxnSpPr>
          <p:spPr>
            <a:xfrm>
              <a:off x="5135460" y="4708321"/>
              <a:ext cx="0" cy="17260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8372F86F-4DBF-4099-918F-500CEBA2ACEA}"/>
              </a:ext>
            </a:extLst>
          </p:cNvPr>
          <p:cNvSpPr/>
          <p:nvPr/>
        </p:nvSpPr>
        <p:spPr>
          <a:xfrm>
            <a:off x="1008016" y="3459518"/>
            <a:ext cx="2081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&lt;(7,2), (5,4),(4,7)&gt;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5F7FB60-9E63-4B5C-8ECA-89CFB76DD91D}"/>
              </a:ext>
            </a:extLst>
          </p:cNvPr>
          <p:cNvSpPr/>
          <p:nvPr/>
        </p:nvSpPr>
        <p:spPr>
          <a:xfrm>
            <a:off x="1012474" y="4035792"/>
            <a:ext cx="1558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&lt;(7,2), (2,3)&gt;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1E09E0B-75CC-4625-A650-1717FCB55A91}"/>
              </a:ext>
            </a:extLst>
          </p:cNvPr>
          <p:cNvSpPr txBox="1"/>
          <p:nvPr/>
        </p:nvSpPr>
        <p:spPr>
          <a:xfrm>
            <a:off x="8245503" y="3459518"/>
            <a:ext cx="804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(3,4.5)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101235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王放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80308" y="-63064"/>
            <a:ext cx="3311692" cy="2016193"/>
          </a:xfrm>
          <a:prstGeom prst="rect">
            <a:avLst/>
          </a:prstGeom>
        </p:spPr>
      </p:pic>
      <p:sp>
        <p:nvSpPr>
          <p:cNvPr id="42" name="任意多边形 41"/>
          <p:cNvSpPr/>
          <p:nvPr/>
        </p:nvSpPr>
        <p:spPr>
          <a:xfrm>
            <a:off x="0" y="-214313"/>
            <a:ext cx="10907419" cy="2206855"/>
          </a:xfrm>
          <a:custGeom>
            <a:avLst/>
            <a:gdLst>
              <a:gd name="connsiteX0" fmla="*/ 0 w 6740404"/>
              <a:gd name="connsiteY0" fmla="*/ 0 h 1513115"/>
              <a:gd name="connsiteX1" fmla="*/ 6740404 w 6740404"/>
              <a:gd name="connsiteY1" fmla="*/ 0 h 1513115"/>
              <a:gd name="connsiteX2" fmla="*/ 6740404 w 6740404"/>
              <a:gd name="connsiteY2" fmla="*/ 1513115 h 1513115"/>
              <a:gd name="connsiteX3" fmla="*/ 0 w 6740404"/>
              <a:gd name="connsiteY3" fmla="*/ 1513115 h 1513115"/>
              <a:gd name="connsiteX4" fmla="*/ 0 w 6740404"/>
              <a:gd name="connsiteY4" fmla="*/ 0 h 1513115"/>
              <a:gd name="connsiteX0" fmla="*/ 0 w 6740404"/>
              <a:gd name="connsiteY0" fmla="*/ 0 h 1513115"/>
              <a:gd name="connsiteX1" fmla="*/ 6740404 w 6740404"/>
              <a:gd name="connsiteY1" fmla="*/ 0 h 1513115"/>
              <a:gd name="connsiteX2" fmla="*/ 5516267 w 6740404"/>
              <a:gd name="connsiteY2" fmla="*/ 1488908 h 1513115"/>
              <a:gd name="connsiteX3" fmla="*/ 0 w 6740404"/>
              <a:gd name="connsiteY3" fmla="*/ 1513115 h 1513115"/>
              <a:gd name="connsiteX4" fmla="*/ 0 w 6740404"/>
              <a:gd name="connsiteY4" fmla="*/ 0 h 151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40404" h="1513115">
                <a:moveTo>
                  <a:pt x="0" y="0"/>
                </a:moveTo>
                <a:lnTo>
                  <a:pt x="6740404" y="0"/>
                </a:lnTo>
                <a:lnTo>
                  <a:pt x="5516267" y="1488908"/>
                </a:lnTo>
                <a:lnTo>
                  <a:pt x="0" y="1513115"/>
                </a:lnTo>
                <a:lnTo>
                  <a:pt x="0" y="0"/>
                </a:lnTo>
                <a:close/>
              </a:path>
            </a:pathLst>
          </a:custGeom>
          <a:solidFill>
            <a:srgbClr val="019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" name="组合 5"/>
          <p:cNvGrpSpPr/>
          <p:nvPr/>
        </p:nvGrpSpPr>
        <p:grpSpPr>
          <a:xfrm>
            <a:off x="218495" y="183050"/>
            <a:ext cx="3149852" cy="1334476"/>
            <a:chOff x="576499" y="342955"/>
            <a:chExt cx="3149852" cy="986313"/>
          </a:xfrm>
        </p:grpSpPr>
        <p:sp>
          <p:nvSpPr>
            <p:cNvPr id="21" name="文本框 3"/>
            <p:cNvSpPr txBox="1"/>
            <p:nvPr/>
          </p:nvSpPr>
          <p:spPr>
            <a:xfrm>
              <a:off x="576499" y="342955"/>
              <a:ext cx="3149852" cy="92333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字迹-典雅楷体简体" pitchFamily="2" charset="-122"/>
                  <a:ea typeface="方正字迹-典雅楷体简体" pitchFamily="2" charset="-122"/>
                  <a:cs typeface="+mn-cs"/>
                </a:rPr>
                <a:t>目录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1421898" y="976677"/>
              <a:ext cx="1459054" cy="35259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字迹-典雅楷体简体" pitchFamily="2" charset="-122"/>
                  <a:ea typeface="方正字迹-典雅楷体简体" pitchFamily="2" charset="-122"/>
                  <a:cs typeface="+mn-cs"/>
                  <a:sym typeface="Arial" panose="020B0604020202020204" pitchFamily="34" charset="0"/>
                </a:rPr>
                <a:t>CONTENTS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BE42D037-FC7C-40C7-B385-3EAD2C0B685E}"/>
              </a:ext>
            </a:extLst>
          </p:cNvPr>
          <p:cNvGrpSpPr/>
          <p:nvPr/>
        </p:nvGrpSpPr>
        <p:grpSpPr>
          <a:xfrm>
            <a:off x="2177966" y="2471534"/>
            <a:ext cx="4031808" cy="642025"/>
            <a:chOff x="1516801" y="3122628"/>
            <a:chExt cx="4031808" cy="642025"/>
          </a:xfrm>
        </p:grpSpPr>
        <p:sp>
          <p:nvSpPr>
            <p:cNvPr id="23" name="矩形 22"/>
            <p:cNvSpPr/>
            <p:nvPr/>
          </p:nvSpPr>
          <p:spPr>
            <a:xfrm>
              <a:off x="1516801" y="3122628"/>
              <a:ext cx="642025" cy="642025"/>
            </a:xfrm>
            <a:prstGeom prst="rect">
              <a:avLst/>
            </a:prstGeom>
            <a:solidFill>
              <a:srgbClr val="0198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rPr>
                <a:t>01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文本框 13"/>
            <p:cNvSpPr txBox="1"/>
            <p:nvPr/>
          </p:nvSpPr>
          <p:spPr>
            <a:xfrm>
              <a:off x="2320726" y="3164980"/>
              <a:ext cx="3227883" cy="523218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方正字迹-典雅楷体简体" pitchFamily="2" charset="-122"/>
                  <a:ea typeface="方正字迹-典雅楷体简体" pitchFamily="2" charset="-122"/>
                  <a:cs typeface="Segoe UI" panose="020B0502040204020203" pitchFamily="34" charset="0"/>
                </a:rPr>
                <a:t>KNN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方正字迹-典雅楷体简体" pitchFamily="2" charset="-122"/>
                <a:ea typeface="方正字迹-典雅楷体简体" pitchFamily="2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BDF06214-78A7-401B-A4CD-27E5A6BA9967}"/>
              </a:ext>
            </a:extLst>
          </p:cNvPr>
          <p:cNvGrpSpPr/>
          <p:nvPr/>
        </p:nvGrpSpPr>
        <p:grpSpPr>
          <a:xfrm>
            <a:off x="2177966" y="3688198"/>
            <a:ext cx="3864084" cy="642025"/>
            <a:chOff x="1535941" y="4819963"/>
            <a:chExt cx="3864084" cy="642025"/>
          </a:xfrm>
        </p:grpSpPr>
        <p:sp>
          <p:nvSpPr>
            <p:cNvPr id="24" name="矩形 23"/>
            <p:cNvSpPr/>
            <p:nvPr/>
          </p:nvSpPr>
          <p:spPr>
            <a:xfrm>
              <a:off x="1535941" y="4819963"/>
              <a:ext cx="642025" cy="642025"/>
            </a:xfrm>
            <a:prstGeom prst="rect">
              <a:avLst/>
            </a:prstGeom>
            <a:solidFill>
              <a:srgbClr val="0198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rPr>
                <a:t>02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" name="文本框 19"/>
            <p:cNvSpPr txBox="1"/>
            <p:nvPr/>
          </p:nvSpPr>
          <p:spPr>
            <a:xfrm>
              <a:off x="2306440" y="4876602"/>
              <a:ext cx="3093585" cy="523218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字迹-典雅楷体简体" pitchFamily="2" charset="-122"/>
                  <a:ea typeface="方正字迹-典雅楷体简体" pitchFamily="2" charset="-122"/>
                  <a:cs typeface="Segoe UI" panose="020B0502040204020203" pitchFamily="34" charset="0"/>
                </a:rPr>
                <a:t>聚类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C79F7D13-68C0-490B-978E-DED6EF52E4BE}"/>
              </a:ext>
            </a:extLst>
          </p:cNvPr>
          <p:cNvGrpSpPr/>
          <p:nvPr/>
        </p:nvGrpSpPr>
        <p:grpSpPr>
          <a:xfrm>
            <a:off x="2177966" y="4975788"/>
            <a:ext cx="4074672" cy="642025"/>
            <a:chOff x="6701377" y="3122628"/>
            <a:chExt cx="4074672" cy="642025"/>
          </a:xfrm>
        </p:grpSpPr>
        <p:sp>
          <p:nvSpPr>
            <p:cNvPr id="32" name="矩形 31"/>
            <p:cNvSpPr/>
            <p:nvPr/>
          </p:nvSpPr>
          <p:spPr>
            <a:xfrm>
              <a:off x="6701377" y="3122628"/>
              <a:ext cx="642025" cy="642025"/>
            </a:xfrm>
            <a:prstGeom prst="rect">
              <a:avLst/>
            </a:prstGeom>
            <a:solidFill>
              <a:srgbClr val="0198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rPr>
                <a:t>03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文本框 13"/>
            <p:cNvSpPr txBox="1"/>
            <p:nvPr/>
          </p:nvSpPr>
          <p:spPr>
            <a:xfrm>
              <a:off x="7548166" y="3164980"/>
              <a:ext cx="3227883" cy="523218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方正字迹-典雅楷体简体" pitchFamily="2" charset="-122"/>
                  <a:ea typeface="方正字迹-典雅楷体简体" pitchFamily="2" charset="-122"/>
                  <a:cs typeface="Segoe UI" panose="020B0502040204020203" pitchFamily="34" charset="0"/>
                </a:rPr>
                <a:t>贝叶斯模型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0895184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67">
            <a:extLst>
              <a:ext uri="{FF2B5EF4-FFF2-40B4-BE49-F238E27FC236}">
                <a16:creationId xmlns:a16="http://schemas.microsoft.com/office/drawing/2014/main" id="{44A0A209-6968-4DD4-831A-3FD66051D9A9}"/>
              </a:ext>
            </a:extLst>
          </p:cNvPr>
          <p:cNvGrpSpPr/>
          <p:nvPr/>
        </p:nvGrpSpPr>
        <p:grpSpPr>
          <a:xfrm rot="10800000">
            <a:off x="-1" y="260555"/>
            <a:ext cx="2121463" cy="651931"/>
            <a:chOff x="6876257" y="419100"/>
            <a:chExt cx="1591097" cy="488948"/>
          </a:xfrm>
          <a:solidFill>
            <a:srgbClr val="01988F"/>
          </a:solidFill>
        </p:grpSpPr>
        <p:sp>
          <p:nvSpPr>
            <p:cNvPr id="4" name="矩形 9">
              <a:extLst>
                <a:ext uri="{FF2B5EF4-FFF2-40B4-BE49-F238E27FC236}">
                  <a16:creationId xmlns:a16="http://schemas.microsoft.com/office/drawing/2014/main" id="{6F89D909-F39C-4DBC-AB3D-0C5C374E3BAA}"/>
                </a:ext>
              </a:extLst>
            </p:cNvPr>
            <p:cNvSpPr/>
            <p:nvPr/>
          </p:nvSpPr>
          <p:spPr>
            <a:xfrm>
              <a:off x="6876257" y="419100"/>
              <a:ext cx="1591097" cy="488948"/>
            </a:xfrm>
            <a:custGeom>
              <a:avLst/>
              <a:gdLst/>
              <a:ahLst/>
              <a:cxnLst/>
              <a:rect l="l" t="t" r="r" b="b"/>
              <a:pathLst>
                <a:path w="144016" h="869444">
                  <a:moveTo>
                    <a:pt x="0" y="0"/>
                  </a:moveTo>
                  <a:lnTo>
                    <a:pt x="144016" y="0"/>
                  </a:lnTo>
                  <a:lnTo>
                    <a:pt x="144016" y="869444"/>
                  </a:lnTo>
                  <a:lnTo>
                    <a:pt x="0" y="86944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D83805F-B866-4E75-A511-1BB5DC56002C}"/>
                </a:ext>
              </a:extLst>
            </p:cNvPr>
            <p:cNvSpPr/>
            <p:nvPr/>
          </p:nvSpPr>
          <p:spPr>
            <a:xfrm rot="10800000">
              <a:off x="7514930" y="489721"/>
              <a:ext cx="952424" cy="346249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方正字迹-典雅楷体简体" pitchFamily="2" charset="-122"/>
                  <a:ea typeface="方正字迹-典雅楷体简体" pitchFamily="2" charset="-122"/>
                </a:rPr>
                <a:t>02 </a:t>
              </a:r>
              <a:r>
                <a:rPr lang="zh-CN" altLang="en-US" sz="2400" b="1" dirty="0">
                  <a:solidFill>
                    <a:schemeClr val="bg1"/>
                  </a:solidFill>
                  <a:latin typeface="方正字迹-典雅楷体简体" pitchFamily="2" charset="-122"/>
                  <a:ea typeface="方正字迹-典雅楷体简体" pitchFamily="2" charset="-122"/>
                </a:rPr>
                <a:t>聚类</a:t>
              </a:r>
            </a:p>
          </p:txBody>
        </p:sp>
      </p:grpSp>
      <p:sp>
        <p:nvSpPr>
          <p:cNvPr id="11" name="Freeform 5">
            <a:extLst>
              <a:ext uri="{FF2B5EF4-FFF2-40B4-BE49-F238E27FC236}">
                <a16:creationId xmlns:a16="http://schemas.microsoft.com/office/drawing/2014/main" id="{3CC7E643-877C-4E4F-AA1D-F3337AA57310}"/>
              </a:ext>
            </a:extLst>
          </p:cNvPr>
          <p:cNvSpPr/>
          <p:nvPr/>
        </p:nvSpPr>
        <p:spPr bwMode="auto">
          <a:xfrm rot="10800000">
            <a:off x="495038" y="2390893"/>
            <a:ext cx="2713366" cy="240484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blipFill dpi="0" rotWithShape="0">
            <a:blip r:embed="rId3" cstate="print"/>
            <a:srcRect/>
            <a:stretch>
              <a:fillRect/>
            </a:stretch>
          </a:blipFill>
          <a:ln w="25400"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55AC8E1D-E84F-490C-B98C-DE08DDD878D9}"/>
              </a:ext>
            </a:extLst>
          </p:cNvPr>
          <p:cNvCxnSpPr>
            <a:cxnSpLocks/>
          </p:cNvCxnSpPr>
          <p:nvPr/>
        </p:nvCxnSpPr>
        <p:spPr>
          <a:xfrm flipV="1">
            <a:off x="2771696" y="2479829"/>
            <a:ext cx="1286489" cy="1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26">
            <a:extLst>
              <a:ext uri="{FF2B5EF4-FFF2-40B4-BE49-F238E27FC236}">
                <a16:creationId xmlns:a16="http://schemas.microsoft.com/office/drawing/2014/main" id="{057E3F29-CFBE-4501-8D8E-BF4A6293E589}"/>
              </a:ext>
            </a:extLst>
          </p:cNvPr>
          <p:cNvGrpSpPr/>
          <p:nvPr/>
        </p:nvGrpSpPr>
        <p:grpSpPr>
          <a:xfrm>
            <a:off x="2100910" y="1092227"/>
            <a:ext cx="1273553" cy="1154594"/>
            <a:chOff x="2132468" y="2251530"/>
            <a:chExt cx="584200" cy="350838"/>
          </a:xfrm>
        </p:grpSpPr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3D678914-7E79-4DAF-891E-DCA615E25BAB}"/>
                </a:ext>
              </a:extLst>
            </p:cNvPr>
            <p:cNvCxnSpPr/>
            <p:nvPr/>
          </p:nvCxnSpPr>
          <p:spPr bwMode="auto">
            <a:xfrm flipV="1">
              <a:off x="2132468" y="2251530"/>
              <a:ext cx="265112" cy="350838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B40A0CBD-6219-4619-A87E-FA5D7BFC79F7}"/>
                </a:ext>
              </a:extLst>
            </p:cNvPr>
            <p:cNvCxnSpPr/>
            <p:nvPr/>
          </p:nvCxnSpPr>
          <p:spPr bwMode="auto">
            <a:xfrm>
              <a:off x="2389643" y="2251530"/>
              <a:ext cx="327025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FFA3ED1B-6D1B-4340-B233-B63A7120A3DB}"/>
              </a:ext>
            </a:extLst>
          </p:cNvPr>
          <p:cNvGrpSpPr/>
          <p:nvPr/>
        </p:nvGrpSpPr>
        <p:grpSpPr>
          <a:xfrm>
            <a:off x="3556492" y="586521"/>
            <a:ext cx="7109237" cy="985562"/>
            <a:chOff x="3538793" y="1734995"/>
            <a:chExt cx="7109237" cy="985562"/>
          </a:xfrm>
        </p:grpSpPr>
        <p:grpSp>
          <p:nvGrpSpPr>
            <p:cNvPr id="12" name="组合 21">
              <a:extLst>
                <a:ext uri="{FF2B5EF4-FFF2-40B4-BE49-F238E27FC236}">
                  <a16:creationId xmlns:a16="http://schemas.microsoft.com/office/drawing/2014/main" id="{DF9266F6-B713-4435-A6E9-982652304D9D}"/>
                </a:ext>
              </a:extLst>
            </p:cNvPr>
            <p:cNvGrpSpPr/>
            <p:nvPr/>
          </p:nvGrpSpPr>
          <p:grpSpPr>
            <a:xfrm>
              <a:off x="4363304" y="1761464"/>
              <a:ext cx="6284726" cy="959093"/>
              <a:chOff x="3980318" y="1744778"/>
              <a:chExt cx="6411681" cy="1042080"/>
            </a:xfrm>
          </p:grpSpPr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3428F153-9567-4705-A915-71CBECAFA969}"/>
                  </a:ext>
                </a:extLst>
              </p:cNvPr>
              <p:cNvCxnSpPr/>
              <p:nvPr/>
            </p:nvCxnSpPr>
            <p:spPr>
              <a:xfrm>
                <a:off x="3980318" y="2251530"/>
                <a:ext cx="122872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左中括号 13">
                <a:extLst>
                  <a:ext uri="{FF2B5EF4-FFF2-40B4-BE49-F238E27FC236}">
                    <a16:creationId xmlns:a16="http://schemas.microsoft.com/office/drawing/2014/main" id="{619D46E6-7C64-4E7E-88A7-1ADDB8188AC8}"/>
                  </a:ext>
                </a:extLst>
              </p:cNvPr>
              <p:cNvSpPr/>
              <p:nvPr/>
            </p:nvSpPr>
            <p:spPr>
              <a:xfrm>
                <a:off x="5264605" y="1744778"/>
                <a:ext cx="123825" cy="1042080"/>
              </a:xfrm>
              <a:prstGeom prst="leftBracket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lnSpc>
                    <a:spcPct val="200000"/>
                  </a:lnSpc>
                  <a:defRPr/>
                </a:pP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5" name="Rectangle 5">
                <a:extLst>
                  <a:ext uri="{FF2B5EF4-FFF2-40B4-BE49-F238E27FC236}">
                    <a16:creationId xmlns:a16="http://schemas.microsoft.com/office/drawing/2014/main" id="{5C2B06B2-F017-4E9A-89FE-9F01B97B2833}"/>
                  </a:ext>
                </a:extLst>
              </p:cNvPr>
              <p:cNvSpPr/>
              <p:nvPr/>
            </p:nvSpPr>
            <p:spPr bwMode="auto">
              <a:xfrm>
                <a:off x="5594801" y="1754646"/>
                <a:ext cx="4797198" cy="10114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t"/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b="1" kern="0" dirty="0">
                    <a:latin typeface="华文楷体" panose="02010600040101010101" pitchFamily="2" charset="-122"/>
                    <a:ea typeface="华文楷体" panose="02010600040101010101" pitchFamily="2" charset="-122"/>
                    <a:cs typeface="Arial" pitchFamily="34" charset="0"/>
                  </a:rPr>
                  <a:t>聚类的目的</a:t>
                </a:r>
                <a:r>
                  <a:rPr lang="en-US" altLang="zh-CN" b="1" kern="0" dirty="0">
                    <a:latin typeface="华文楷体" panose="02010600040101010101" pitchFamily="2" charset="-122"/>
                    <a:ea typeface="华文楷体" panose="02010600040101010101" pitchFamily="2" charset="-122"/>
                    <a:cs typeface="Arial" pitchFamily="34" charset="0"/>
                  </a:rPr>
                  <a:t>——</a:t>
                </a:r>
                <a:r>
                  <a:rPr lang="zh-CN" altLang="en-US" b="1" kern="0" dirty="0">
                    <a:solidFill>
                      <a:srgbClr val="0070C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Arial" pitchFamily="34" charset="0"/>
                  </a:rPr>
                  <a:t>类内紧凑，类间独立</a:t>
                </a:r>
                <a:endParaRPr lang="en-US" altLang="zh-CN" b="1" kern="0" dirty="0">
                  <a:solidFill>
                    <a:srgbClr val="0070C0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Arial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b="1" kern="0" dirty="0">
                    <a:latin typeface="华文楷体" panose="02010600040101010101" pitchFamily="2" charset="-122"/>
                    <a:ea typeface="华文楷体" panose="02010600040101010101" pitchFamily="2" charset="-122"/>
                    <a:cs typeface="Arial" pitchFamily="34" charset="0"/>
                  </a:rPr>
                  <a:t>相似性度量</a:t>
                </a:r>
                <a:endParaRPr lang="en-US" altLang="zh-CN" b="1" kern="0" dirty="0">
                  <a:latin typeface="华文楷体" panose="02010600040101010101" pitchFamily="2" charset="-122"/>
                  <a:ea typeface="华文楷体" panose="02010600040101010101" pitchFamily="2" charset="-122"/>
                  <a:cs typeface="Arial" pitchFamily="34" charset="0"/>
                </a:endParaRPr>
              </a:p>
              <a:p>
                <a:pPr algn="ctr">
                  <a:lnSpc>
                    <a:spcPct val="150000"/>
                  </a:lnSpc>
                  <a:defRPr/>
                </a:pPr>
                <a:endParaRPr lang="en-US" altLang="zh-CN" b="1" kern="0" dirty="0">
                  <a:latin typeface="华文楷体" panose="02010600040101010101" pitchFamily="2" charset="-122"/>
                  <a:ea typeface="华文楷体" panose="02010600040101010101" pitchFamily="2" charset="-122"/>
                  <a:cs typeface="Arial" pitchFamily="34" charset="0"/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E92429DC-91D9-4F31-9115-D798451A33A1}"/>
                </a:ext>
              </a:extLst>
            </p:cNvPr>
            <p:cNvGrpSpPr/>
            <p:nvPr/>
          </p:nvGrpSpPr>
          <p:grpSpPr>
            <a:xfrm>
              <a:off x="3538793" y="1734995"/>
              <a:ext cx="1043947" cy="968635"/>
              <a:chOff x="3538793" y="1734995"/>
              <a:chExt cx="1043947" cy="968635"/>
            </a:xfrm>
          </p:grpSpPr>
          <p:sp>
            <p:nvSpPr>
              <p:cNvPr id="31" name="Freeform 5">
                <a:extLst>
                  <a:ext uri="{FF2B5EF4-FFF2-40B4-BE49-F238E27FC236}">
                    <a16:creationId xmlns:a16="http://schemas.microsoft.com/office/drawing/2014/main" id="{9E0FA992-D523-4B48-963D-9E7ABF3DEACA}"/>
                  </a:ext>
                </a:extLst>
              </p:cNvPr>
              <p:cNvSpPr/>
              <p:nvPr/>
            </p:nvSpPr>
            <p:spPr bwMode="auto">
              <a:xfrm rot="10800000">
                <a:off x="3538793" y="1778387"/>
                <a:ext cx="1043947" cy="925243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01988F"/>
              </a:solidFill>
              <a:ln w="31750" cap="flat">
                <a:noFill/>
                <a:prstDash val="solid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800" dirty="0">
                  <a:solidFill>
                    <a:srgbClr val="00AABC"/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4" name="TextBox 38">
                <a:extLst>
                  <a:ext uri="{FF2B5EF4-FFF2-40B4-BE49-F238E27FC236}">
                    <a16:creationId xmlns:a16="http://schemas.microsoft.com/office/drawing/2014/main" id="{E1A29C4E-0BC1-47E3-BC93-590C81BDA34C}"/>
                  </a:ext>
                </a:extLst>
              </p:cNvPr>
              <p:cNvSpPr txBox="1"/>
              <p:nvPr/>
            </p:nvSpPr>
            <p:spPr>
              <a:xfrm>
                <a:off x="3842413" y="1734995"/>
                <a:ext cx="53094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b="1" dirty="0">
                    <a:solidFill>
                      <a:schemeClr val="bg1"/>
                    </a:solidFill>
                    <a:latin typeface="方正字迹-典雅楷体简体" pitchFamily="2" charset="-122"/>
                    <a:ea typeface="方正字迹-典雅楷体简体" pitchFamily="2" charset="-122"/>
                  </a:rPr>
                  <a:t>1</a:t>
                </a:r>
                <a:endParaRPr lang="zh-CN" altLang="en-US" sz="5400" b="1" dirty="0">
                  <a:solidFill>
                    <a:schemeClr val="bg1"/>
                  </a:solidFill>
                  <a:latin typeface="方正字迹-典雅楷体简体" pitchFamily="2" charset="-122"/>
                  <a:ea typeface="方正字迹-典雅楷体简体" pitchFamily="2" charset="-122"/>
                </a:endParaRPr>
              </a:p>
            </p:txBody>
          </p:sp>
        </p:grp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0A3D4AC5-B3FD-41C6-A63A-C658A344DA03}"/>
              </a:ext>
            </a:extLst>
          </p:cNvPr>
          <p:cNvGrpSpPr/>
          <p:nvPr/>
        </p:nvGrpSpPr>
        <p:grpSpPr>
          <a:xfrm>
            <a:off x="4186088" y="1952274"/>
            <a:ext cx="7014786" cy="1093308"/>
            <a:chOff x="4216568" y="3048352"/>
            <a:chExt cx="7014786" cy="1093308"/>
          </a:xfrm>
        </p:grpSpPr>
        <p:grpSp>
          <p:nvGrpSpPr>
            <p:cNvPr id="20" name="组合 29">
              <a:extLst>
                <a:ext uri="{FF2B5EF4-FFF2-40B4-BE49-F238E27FC236}">
                  <a16:creationId xmlns:a16="http://schemas.microsoft.com/office/drawing/2014/main" id="{153BFBD5-641E-411F-97BF-4101A965E635}"/>
                </a:ext>
              </a:extLst>
            </p:cNvPr>
            <p:cNvGrpSpPr/>
            <p:nvPr/>
          </p:nvGrpSpPr>
          <p:grpSpPr>
            <a:xfrm>
              <a:off x="5442544" y="3201561"/>
              <a:ext cx="5788810" cy="940099"/>
              <a:chOff x="5453518" y="3309485"/>
              <a:chExt cx="5860929" cy="1021442"/>
            </a:xfrm>
          </p:grpSpPr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E48BC286-1CA7-4D53-9549-504A90B213F3}"/>
                  </a:ext>
                </a:extLst>
              </p:cNvPr>
              <p:cNvCxnSpPr/>
              <p:nvPr/>
            </p:nvCxnSpPr>
            <p:spPr>
              <a:xfrm flipH="1">
                <a:off x="5453518" y="3806372"/>
                <a:ext cx="893762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左中括号 21">
                <a:extLst>
                  <a:ext uri="{FF2B5EF4-FFF2-40B4-BE49-F238E27FC236}">
                    <a16:creationId xmlns:a16="http://schemas.microsoft.com/office/drawing/2014/main" id="{710A254D-622D-4A48-90F9-9B61C75FD353}"/>
                  </a:ext>
                </a:extLst>
              </p:cNvPr>
              <p:cNvSpPr/>
              <p:nvPr/>
            </p:nvSpPr>
            <p:spPr>
              <a:xfrm>
                <a:off x="6411915" y="3309485"/>
                <a:ext cx="123825" cy="989920"/>
              </a:xfrm>
              <a:prstGeom prst="leftBracket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lnSpc>
                    <a:spcPct val="200000"/>
                  </a:lnSpc>
                  <a:defRPr/>
                </a:pP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3" name="Rectangle 5">
                <a:extLst>
                  <a:ext uri="{FF2B5EF4-FFF2-40B4-BE49-F238E27FC236}">
                    <a16:creationId xmlns:a16="http://schemas.microsoft.com/office/drawing/2014/main" id="{14A011C9-A0AF-4D80-8B4E-06F1BC762B2D}"/>
                  </a:ext>
                </a:extLst>
              </p:cNvPr>
              <p:cNvSpPr/>
              <p:nvPr/>
            </p:nvSpPr>
            <p:spPr bwMode="auto">
              <a:xfrm>
                <a:off x="6619076" y="3319474"/>
                <a:ext cx="4695371" cy="10114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t"/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  <a:defRPr/>
                </a:pPr>
                <a:r>
                  <a:rPr lang="en-US" altLang="zh-CN" b="1" kern="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Arial" pitchFamily="34" charset="0"/>
                  </a:rPr>
                  <a:t>K-means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b="1" kern="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Arial" pitchFamily="34" charset="0"/>
                  </a:rPr>
                  <a:t>层次聚类</a:t>
                </a:r>
                <a:r>
                  <a:rPr lang="en-US" altLang="zh-CN" kern="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Arial" pitchFamily="34" charset="0"/>
                  </a:rPr>
                  <a:t>	</a:t>
                </a:r>
              </a:p>
              <a:p>
                <a:pPr>
                  <a:lnSpc>
                    <a:spcPct val="150000"/>
                  </a:lnSpc>
                  <a:defRPr/>
                </a:pPr>
                <a:endParaRPr lang="en-US" altLang="zh-CN" kern="0" dirty="0">
                  <a:latin typeface="方正字迹-典雅楷体简体" pitchFamily="2" charset="-122"/>
                  <a:ea typeface="方正字迹-典雅楷体简体" pitchFamily="2" charset="-122"/>
                  <a:cs typeface="Arial" pitchFamily="34" charset="0"/>
                </a:endParaRPr>
              </a:p>
              <a:p>
                <a:pPr algn="ctr">
                  <a:lnSpc>
                    <a:spcPct val="150000"/>
                  </a:lnSpc>
                  <a:defRPr/>
                </a:pPr>
                <a:endParaRPr lang="en-US" altLang="zh-CN" kern="0" dirty="0">
                  <a:latin typeface="方正字迹-典雅楷体简体" pitchFamily="2" charset="-122"/>
                  <a:ea typeface="方正字迹-典雅楷体简体" pitchFamily="2" charset="-122"/>
                  <a:cs typeface="Arial" pitchFamily="34" charset="0"/>
                </a:endParaRPr>
              </a:p>
            </p:txBody>
          </p:sp>
        </p:grp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B28D3812-84B3-48A1-B72B-8007AF7627FC}"/>
                </a:ext>
              </a:extLst>
            </p:cNvPr>
            <p:cNvSpPr/>
            <p:nvPr/>
          </p:nvSpPr>
          <p:spPr bwMode="auto">
            <a:xfrm rot="10800000">
              <a:off x="4216568" y="3113285"/>
              <a:ext cx="1043947" cy="925243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01988F"/>
            </a:solidFill>
            <a:ln w="25400"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800" dirty="0">
                <a:solidFill>
                  <a:prstClr val="black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5" name="TextBox 39">
              <a:extLst>
                <a:ext uri="{FF2B5EF4-FFF2-40B4-BE49-F238E27FC236}">
                  <a16:creationId xmlns:a16="http://schemas.microsoft.com/office/drawing/2014/main" id="{49477EAB-6E01-4627-B556-3BD2785DC922}"/>
                </a:ext>
              </a:extLst>
            </p:cNvPr>
            <p:cNvSpPr txBox="1"/>
            <p:nvPr/>
          </p:nvSpPr>
          <p:spPr>
            <a:xfrm>
              <a:off x="4513040" y="3048352"/>
              <a:ext cx="5309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b="1" dirty="0">
                  <a:solidFill>
                    <a:schemeClr val="bg1"/>
                  </a:solidFill>
                  <a:latin typeface="方正字迹-典雅楷体简体" pitchFamily="2" charset="-122"/>
                  <a:ea typeface="方正字迹-典雅楷体简体" pitchFamily="2" charset="-122"/>
                </a:rPr>
                <a:t>2</a:t>
              </a:r>
              <a:endParaRPr lang="zh-CN" altLang="en-US" sz="5400" b="1" dirty="0">
                <a:solidFill>
                  <a:schemeClr val="bg1"/>
                </a:solidFill>
                <a:latin typeface="方正字迹-典雅楷体简体" pitchFamily="2" charset="-122"/>
                <a:ea typeface="方正字迹-典雅楷体简体" pitchFamily="2" charset="-122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0A9BF5D8-6780-43D6-8F95-91AD97C72592}"/>
              </a:ext>
            </a:extLst>
          </p:cNvPr>
          <p:cNvGrpSpPr/>
          <p:nvPr/>
        </p:nvGrpSpPr>
        <p:grpSpPr>
          <a:xfrm>
            <a:off x="3956372" y="3591390"/>
            <a:ext cx="7014786" cy="1093308"/>
            <a:chOff x="4216568" y="3048352"/>
            <a:chExt cx="7014786" cy="1093308"/>
          </a:xfrm>
        </p:grpSpPr>
        <p:grpSp>
          <p:nvGrpSpPr>
            <p:cNvPr id="42" name="组合 29">
              <a:extLst>
                <a:ext uri="{FF2B5EF4-FFF2-40B4-BE49-F238E27FC236}">
                  <a16:creationId xmlns:a16="http://schemas.microsoft.com/office/drawing/2014/main" id="{DB495F38-9F0C-4238-B90B-170A268A3159}"/>
                </a:ext>
              </a:extLst>
            </p:cNvPr>
            <p:cNvGrpSpPr/>
            <p:nvPr/>
          </p:nvGrpSpPr>
          <p:grpSpPr>
            <a:xfrm>
              <a:off x="5442544" y="3201561"/>
              <a:ext cx="5788810" cy="940099"/>
              <a:chOff x="5453518" y="3309485"/>
              <a:chExt cx="5860929" cy="1021442"/>
            </a:xfrm>
          </p:grpSpPr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F952A1B3-7B58-4568-A776-8E0416FBFDF8}"/>
                  </a:ext>
                </a:extLst>
              </p:cNvPr>
              <p:cNvCxnSpPr/>
              <p:nvPr/>
            </p:nvCxnSpPr>
            <p:spPr>
              <a:xfrm flipH="1">
                <a:off x="5453518" y="3806372"/>
                <a:ext cx="893762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左中括号 45">
                <a:extLst>
                  <a:ext uri="{FF2B5EF4-FFF2-40B4-BE49-F238E27FC236}">
                    <a16:creationId xmlns:a16="http://schemas.microsoft.com/office/drawing/2014/main" id="{2C2EF6D6-C29A-46B1-BB8D-B40577C65AEE}"/>
                  </a:ext>
                </a:extLst>
              </p:cNvPr>
              <p:cNvSpPr/>
              <p:nvPr/>
            </p:nvSpPr>
            <p:spPr>
              <a:xfrm>
                <a:off x="6411915" y="3309485"/>
                <a:ext cx="123825" cy="989920"/>
              </a:xfrm>
              <a:prstGeom prst="leftBracket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lnSpc>
                    <a:spcPct val="200000"/>
                  </a:lnSpc>
                  <a:defRPr/>
                </a:pP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7" name="Rectangle 5">
                <a:extLst>
                  <a:ext uri="{FF2B5EF4-FFF2-40B4-BE49-F238E27FC236}">
                    <a16:creationId xmlns:a16="http://schemas.microsoft.com/office/drawing/2014/main" id="{F95040D5-ED22-48A6-BCEE-A3783F82EF85}"/>
                  </a:ext>
                </a:extLst>
              </p:cNvPr>
              <p:cNvSpPr/>
              <p:nvPr/>
            </p:nvSpPr>
            <p:spPr bwMode="auto">
              <a:xfrm>
                <a:off x="6619076" y="3319474"/>
                <a:ext cx="4695371" cy="10114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t"/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b="1" kern="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Arial" pitchFamily="34" charset="0"/>
                  </a:rPr>
                  <a:t>学习向量量化</a:t>
                </a:r>
                <a:endParaRPr lang="en-US" altLang="zh-CN" b="1" kern="0" dirty="0">
                  <a:latin typeface="Times New Roman" panose="02020603050405020304" pitchFamily="18" charset="0"/>
                  <a:ea typeface="华文楷体" panose="02010600040101010101" pitchFamily="2" charset="-122"/>
                  <a:cs typeface="Arial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b="1" kern="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Arial" pitchFamily="34" charset="0"/>
                  </a:rPr>
                  <a:t>目的</a:t>
                </a:r>
                <a:r>
                  <a:rPr lang="en-US" altLang="zh-CN" b="1" kern="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Arial" pitchFamily="34" charset="0"/>
                  </a:rPr>
                  <a:t>&amp;</a:t>
                </a:r>
                <a:r>
                  <a:rPr lang="zh-CN" altLang="en-US" b="1" kern="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Arial" pitchFamily="34" charset="0"/>
                  </a:rPr>
                  <a:t>过程</a:t>
                </a:r>
                <a:r>
                  <a:rPr lang="en-US" altLang="zh-CN" kern="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Arial" pitchFamily="34" charset="0"/>
                  </a:rPr>
                  <a:t>	</a:t>
                </a:r>
              </a:p>
              <a:p>
                <a:pPr>
                  <a:lnSpc>
                    <a:spcPct val="150000"/>
                  </a:lnSpc>
                  <a:defRPr/>
                </a:pPr>
                <a:endParaRPr lang="en-US" altLang="zh-CN" kern="0" dirty="0">
                  <a:latin typeface="方正字迹-典雅楷体简体" pitchFamily="2" charset="-122"/>
                  <a:ea typeface="方正字迹-典雅楷体简体" pitchFamily="2" charset="-122"/>
                  <a:cs typeface="Arial" pitchFamily="34" charset="0"/>
                </a:endParaRPr>
              </a:p>
              <a:p>
                <a:pPr algn="ctr">
                  <a:lnSpc>
                    <a:spcPct val="150000"/>
                  </a:lnSpc>
                  <a:defRPr/>
                </a:pPr>
                <a:endParaRPr lang="en-US" altLang="zh-CN" kern="0" dirty="0">
                  <a:latin typeface="方正字迹-典雅楷体简体" pitchFamily="2" charset="-122"/>
                  <a:ea typeface="方正字迹-典雅楷体简体" pitchFamily="2" charset="-122"/>
                  <a:cs typeface="Arial" pitchFamily="34" charset="0"/>
                </a:endParaRPr>
              </a:p>
            </p:txBody>
          </p:sp>
        </p:grp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7597C14F-185B-4540-AD5D-5637E2CE4486}"/>
                </a:ext>
              </a:extLst>
            </p:cNvPr>
            <p:cNvSpPr/>
            <p:nvPr/>
          </p:nvSpPr>
          <p:spPr bwMode="auto">
            <a:xfrm rot="10800000">
              <a:off x="4216568" y="3113285"/>
              <a:ext cx="1043947" cy="925243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01988F"/>
            </a:solidFill>
            <a:ln w="25400"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800" dirty="0">
                <a:solidFill>
                  <a:prstClr val="black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44" name="TextBox 39">
              <a:extLst>
                <a:ext uri="{FF2B5EF4-FFF2-40B4-BE49-F238E27FC236}">
                  <a16:creationId xmlns:a16="http://schemas.microsoft.com/office/drawing/2014/main" id="{02AC09A6-5B69-4564-BAB7-652AE2C473CD}"/>
                </a:ext>
              </a:extLst>
            </p:cNvPr>
            <p:cNvSpPr txBox="1"/>
            <p:nvPr/>
          </p:nvSpPr>
          <p:spPr>
            <a:xfrm>
              <a:off x="4513040" y="3048352"/>
              <a:ext cx="5309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b="1" dirty="0">
                  <a:solidFill>
                    <a:schemeClr val="bg1"/>
                  </a:solidFill>
                  <a:latin typeface="方正字迹-典雅楷体简体" pitchFamily="2" charset="-122"/>
                  <a:ea typeface="方正字迹-典雅楷体简体" pitchFamily="2" charset="-122"/>
                </a:rPr>
                <a:t>3</a:t>
              </a:r>
              <a:endParaRPr lang="zh-CN" altLang="en-US" sz="5400" b="1" dirty="0">
                <a:solidFill>
                  <a:schemeClr val="bg1"/>
                </a:solidFill>
                <a:latin typeface="方正字迹-典雅楷体简体" pitchFamily="2" charset="-122"/>
                <a:ea typeface="方正字迹-典雅楷体简体" pitchFamily="2" charset="-122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A9ED38FD-FCC2-4756-A36B-C0174B6CF1E5}"/>
              </a:ext>
            </a:extLst>
          </p:cNvPr>
          <p:cNvGrpSpPr/>
          <p:nvPr/>
        </p:nvGrpSpPr>
        <p:grpSpPr>
          <a:xfrm>
            <a:off x="2912425" y="4979002"/>
            <a:ext cx="7014786" cy="1093308"/>
            <a:chOff x="4216568" y="3048352"/>
            <a:chExt cx="7014786" cy="1093308"/>
          </a:xfrm>
        </p:grpSpPr>
        <p:grpSp>
          <p:nvGrpSpPr>
            <p:cNvPr id="49" name="组合 29">
              <a:extLst>
                <a:ext uri="{FF2B5EF4-FFF2-40B4-BE49-F238E27FC236}">
                  <a16:creationId xmlns:a16="http://schemas.microsoft.com/office/drawing/2014/main" id="{60995068-2B97-4653-9273-2D13F150F2A9}"/>
                </a:ext>
              </a:extLst>
            </p:cNvPr>
            <p:cNvGrpSpPr/>
            <p:nvPr/>
          </p:nvGrpSpPr>
          <p:grpSpPr>
            <a:xfrm>
              <a:off x="5442544" y="3201561"/>
              <a:ext cx="5788810" cy="940099"/>
              <a:chOff x="5453518" y="3309485"/>
              <a:chExt cx="5860929" cy="1021442"/>
            </a:xfrm>
          </p:grpSpPr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5D8BCF80-C2F7-4EC6-BE44-9515F5ADD990}"/>
                  </a:ext>
                </a:extLst>
              </p:cNvPr>
              <p:cNvCxnSpPr/>
              <p:nvPr/>
            </p:nvCxnSpPr>
            <p:spPr>
              <a:xfrm flipH="1">
                <a:off x="5453518" y="3806372"/>
                <a:ext cx="893762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左中括号 52">
                <a:extLst>
                  <a:ext uri="{FF2B5EF4-FFF2-40B4-BE49-F238E27FC236}">
                    <a16:creationId xmlns:a16="http://schemas.microsoft.com/office/drawing/2014/main" id="{F5926360-7711-413A-BA6E-561DAE5222B0}"/>
                  </a:ext>
                </a:extLst>
              </p:cNvPr>
              <p:cNvSpPr/>
              <p:nvPr/>
            </p:nvSpPr>
            <p:spPr>
              <a:xfrm>
                <a:off x="6411915" y="3309485"/>
                <a:ext cx="123825" cy="989920"/>
              </a:xfrm>
              <a:prstGeom prst="leftBracket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lnSpc>
                    <a:spcPct val="200000"/>
                  </a:lnSpc>
                  <a:defRPr/>
                </a:pP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4" name="Rectangle 5">
                <a:extLst>
                  <a:ext uri="{FF2B5EF4-FFF2-40B4-BE49-F238E27FC236}">
                    <a16:creationId xmlns:a16="http://schemas.microsoft.com/office/drawing/2014/main" id="{07E674C3-BC37-4194-9300-BA1D8BD303F7}"/>
                  </a:ext>
                </a:extLst>
              </p:cNvPr>
              <p:cNvSpPr/>
              <p:nvPr/>
            </p:nvSpPr>
            <p:spPr bwMode="auto">
              <a:xfrm>
                <a:off x="6619076" y="3319474"/>
                <a:ext cx="4695371" cy="10114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t"/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b="1" kern="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Arial" pitchFamily="34" charset="0"/>
                  </a:rPr>
                  <a:t>标签传播</a:t>
                </a:r>
                <a:endParaRPr lang="en-US" altLang="zh-CN" b="1" kern="0" dirty="0">
                  <a:latin typeface="Times New Roman" panose="02020603050405020304" pitchFamily="18" charset="0"/>
                  <a:ea typeface="华文楷体" panose="02010600040101010101" pitchFamily="2" charset="-122"/>
                  <a:cs typeface="Arial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b="1" kern="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Arial" pitchFamily="34" charset="0"/>
                  </a:rPr>
                  <a:t>过程</a:t>
                </a:r>
                <a:r>
                  <a:rPr lang="en-US" altLang="zh-CN" kern="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Arial" pitchFamily="34" charset="0"/>
                  </a:rPr>
                  <a:t>	</a:t>
                </a:r>
              </a:p>
              <a:p>
                <a:pPr>
                  <a:lnSpc>
                    <a:spcPct val="150000"/>
                  </a:lnSpc>
                  <a:defRPr/>
                </a:pPr>
                <a:endParaRPr lang="en-US" altLang="zh-CN" kern="0" dirty="0">
                  <a:latin typeface="方正字迹-典雅楷体简体" pitchFamily="2" charset="-122"/>
                  <a:ea typeface="方正字迹-典雅楷体简体" pitchFamily="2" charset="-122"/>
                  <a:cs typeface="Arial" pitchFamily="34" charset="0"/>
                </a:endParaRPr>
              </a:p>
              <a:p>
                <a:pPr algn="ctr">
                  <a:lnSpc>
                    <a:spcPct val="150000"/>
                  </a:lnSpc>
                  <a:defRPr/>
                </a:pPr>
                <a:endParaRPr lang="en-US" altLang="zh-CN" kern="0" dirty="0">
                  <a:latin typeface="方正字迹-典雅楷体简体" pitchFamily="2" charset="-122"/>
                  <a:ea typeface="方正字迹-典雅楷体简体" pitchFamily="2" charset="-122"/>
                  <a:cs typeface="Arial" pitchFamily="34" charset="0"/>
                </a:endParaRPr>
              </a:p>
            </p:txBody>
          </p:sp>
        </p:grpSp>
        <p:sp>
          <p:nvSpPr>
            <p:cNvPr id="50" name="Freeform 5">
              <a:extLst>
                <a:ext uri="{FF2B5EF4-FFF2-40B4-BE49-F238E27FC236}">
                  <a16:creationId xmlns:a16="http://schemas.microsoft.com/office/drawing/2014/main" id="{7B59E3CA-511B-4C40-9F16-DD0BFC756BFF}"/>
                </a:ext>
              </a:extLst>
            </p:cNvPr>
            <p:cNvSpPr/>
            <p:nvPr/>
          </p:nvSpPr>
          <p:spPr bwMode="auto">
            <a:xfrm rot="10800000">
              <a:off x="4216568" y="3113285"/>
              <a:ext cx="1043947" cy="925243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01988F"/>
            </a:solidFill>
            <a:ln w="25400"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800" dirty="0">
                <a:solidFill>
                  <a:prstClr val="black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51" name="TextBox 39">
              <a:extLst>
                <a:ext uri="{FF2B5EF4-FFF2-40B4-BE49-F238E27FC236}">
                  <a16:creationId xmlns:a16="http://schemas.microsoft.com/office/drawing/2014/main" id="{8BB5863D-3956-4BFB-927B-61C58E199DF2}"/>
                </a:ext>
              </a:extLst>
            </p:cNvPr>
            <p:cNvSpPr txBox="1"/>
            <p:nvPr/>
          </p:nvSpPr>
          <p:spPr>
            <a:xfrm>
              <a:off x="4513040" y="3048352"/>
              <a:ext cx="5309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b="1" dirty="0">
                  <a:solidFill>
                    <a:schemeClr val="bg1"/>
                  </a:solidFill>
                  <a:latin typeface="方正字迹-典雅楷体简体" pitchFamily="2" charset="-122"/>
                  <a:ea typeface="方正字迹-典雅楷体简体" pitchFamily="2" charset="-122"/>
                </a:rPr>
                <a:t>4</a:t>
              </a:r>
              <a:endParaRPr lang="zh-CN" altLang="en-US" sz="5400" b="1" dirty="0">
                <a:solidFill>
                  <a:schemeClr val="bg1"/>
                </a:solidFill>
                <a:latin typeface="方正字迹-典雅楷体简体" pitchFamily="2" charset="-122"/>
                <a:ea typeface="方正字迹-典雅楷体简体" pitchFamily="2" charset="-122"/>
              </a:endParaRPr>
            </a:p>
          </p:txBody>
        </p:sp>
      </p:grpSp>
      <p:grpSp>
        <p:nvGrpSpPr>
          <p:cNvPr id="55" name="组合 26">
            <a:extLst>
              <a:ext uri="{FF2B5EF4-FFF2-40B4-BE49-F238E27FC236}">
                <a16:creationId xmlns:a16="http://schemas.microsoft.com/office/drawing/2014/main" id="{789BBF6C-DD7E-413C-92F2-8D68ADE78A70}"/>
              </a:ext>
            </a:extLst>
          </p:cNvPr>
          <p:cNvGrpSpPr/>
          <p:nvPr/>
        </p:nvGrpSpPr>
        <p:grpSpPr>
          <a:xfrm flipV="1">
            <a:off x="3228029" y="3710417"/>
            <a:ext cx="646031" cy="408835"/>
            <a:chOff x="2132468" y="2251530"/>
            <a:chExt cx="584200" cy="350838"/>
          </a:xfrm>
        </p:grpSpPr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3252C864-5592-452F-B939-1C1F884CB64C}"/>
                </a:ext>
              </a:extLst>
            </p:cNvPr>
            <p:cNvCxnSpPr/>
            <p:nvPr/>
          </p:nvCxnSpPr>
          <p:spPr bwMode="auto">
            <a:xfrm flipV="1">
              <a:off x="2132468" y="2251530"/>
              <a:ext cx="265112" cy="350838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5084532B-8C13-457F-948C-C486A06DCF2F}"/>
                </a:ext>
              </a:extLst>
            </p:cNvPr>
            <p:cNvCxnSpPr/>
            <p:nvPr/>
          </p:nvCxnSpPr>
          <p:spPr bwMode="auto">
            <a:xfrm>
              <a:off x="2389643" y="2251530"/>
              <a:ext cx="327025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组合 26">
            <a:extLst>
              <a:ext uri="{FF2B5EF4-FFF2-40B4-BE49-F238E27FC236}">
                <a16:creationId xmlns:a16="http://schemas.microsoft.com/office/drawing/2014/main" id="{7B4F0BA5-4474-4ECF-A282-80FF83F06F6E}"/>
              </a:ext>
            </a:extLst>
          </p:cNvPr>
          <p:cNvGrpSpPr/>
          <p:nvPr/>
        </p:nvGrpSpPr>
        <p:grpSpPr>
          <a:xfrm flipV="1">
            <a:off x="1998549" y="4927791"/>
            <a:ext cx="831564" cy="589087"/>
            <a:chOff x="2132468" y="2251530"/>
            <a:chExt cx="584200" cy="350838"/>
          </a:xfrm>
        </p:grpSpPr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25BB6A95-26BA-41AD-BF7A-E4F408DBDAB5}"/>
                </a:ext>
              </a:extLst>
            </p:cNvPr>
            <p:cNvCxnSpPr/>
            <p:nvPr/>
          </p:nvCxnSpPr>
          <p:spPr bwMode="auto">
            <a:xfrm flipV="1">
              <a:off x="2132468" y="2251530"/>
              <a:ext cx="265112" cy="350838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77841B78-0C57-420A-B2C3-7FE474E5ACFA}"/>
                </a:ext>
              </a:extLst>
            </p:cNvPr>
            <p:cNvCxnSpPr/>
            <p:nvPr/>
          </p:nvCxnSpPr>
          <p:spPr bwMode="auto">
            <a:xfrm>
              <a:off x="2389643" y="2251530"/>
              <a:ext cx="327025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4938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F7001EDE-A6A7-4F21-A7EF-7B214F23BF6E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文艺小清新七月你好工作总结PPT模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1373</TotalTime>
  <Words>666</Words>
  <Application>Microsoft Office PowerPoint</Application>
  <PresentationFormat>宽屏</PresentationFormat>
  <Paragraphs>133</Paragraphs>
  <Slides>25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9" baseType="lpstr">
      <vt:lpstr>等线</vt:lpstr>
      <vt:lpstr>等线 Light</vt:lpstr>
      <vt:lpstr>方正字迹-典雅楷体简体</vt:lpstr>
      <vt:lpstr>黑体</vt:lpstr>
      <vt:lpstr>华文楷体</vt:lpstr>
      <vt:lpstr>隶书</vt:lpstr>
      <vt:lpstr>微软雅黑</vt:lpstr>
      <vt:lpstr>字魂35号-经典雅黑</vt:lpstr>
      <vt:lpstr>Arial</vt:lpstr>
      <vt:lpstr>Cambria Math</vt:lpstr>
      <vt:lpstr>Times New Roman</vt:lpstr>
      <vt:lpstr>Wingdings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01 KNN — 构造kd 树</vt:lpstr>
      <vt:lpstr>01 KNN — 搜索kd 树</vt:lpstr>
      <vt:lpstr>PowerPoint 演示文稿</vt:lpstr>
      <vt:lpstr>PowerPoint 演示文稿</vt:lpstr>
      <vt:lpstr>02 聚类 — k-means</vt:lpstr>
      <vt:lpstr>02 聚类 — 层次聚类</vt:lpstr>
      <vt:lpstr>02 聚类 — 层次聚类</vt:lpstr>
      <vt:lpstr>02 聚类 — 层次聚类</vt:lpstr>
      <vt:lpstr>02 聚类 — 层次聚类</vt:lpstr>
      <vt:lpstr>02 聚类 —学习向量量化</vt:lpstr>
      <vt:lpstr>02 聚类 —Label Propagation</vt:lpstr>
      <vt:lpstr>PowerPoint 演示文稿</vt:lpstr>
      <vt:lpstr>PowerPoint 演示文稿</vt:lpstr>
      <vt:lpstr>PowerPoint 演示文稿</vt:lpstr>
      <vt:lpstr>03 贝叶斯 —朴素贝叶斯</vt:lpstr>
      <vt:lpstr>03 贝叶斯 —贝叶斯网络</vt:lpstr>
      <vt:lpstr>03 贝叶斯 —贝叶斯网络</vt:lpstr>
      <vt:lpstr>03 贝叶斯 —贝叶斯网络</vt:lpstr>
      <vt:lpstr>03 贝叶斯 —贝叶斯网络</vt:lpstr>
      <vt:lpstr>03 贝叶斯 —贝叶斯网络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文艺小清新七月你好工作总结PPT模板</dc:title>
  <dc:creator>1</dc:creator>
  <cp:lastModifiedBy>mary</cp:lastModifiedBy>
  <cp:revision>165</cp:revision>
  <dcterms:created xsi:type="dcterms:W3CDTF">2018-06-07T10:03:50Z</dcterms:created>
  <dcterms:modified xsi:type="dcterms:W3CDTF">2020-05-07T02:31:08Z</dcterms:modified>
</cp:coreProperties>
</file>